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charts/chart1.xml" ContentType="application/vnd.openxmlformats-officedocument.drawingml.chart+xml"/>
  <Override PartName="/ppt/notesSlides/notesSlide8.xml" ContentType="application/vnd.openxmlformats-officedocument.presentationml.notesSlide+xml"/>
  <Override PartName="/ppt/slides/slide9.xml" ContentType="application/vnd.openxmlformats-officedocument.presentationml.slide+xml"/>
  <Override PartName="/ppt/slides/charts/chart2.xml" ContentType="application/vnd.openxmlformats-officedocument.drawingml.chart+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charts/chart3.xml" ContentType="application/vnd.openxmlformats-officedocument.drawingml.chart+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8393f385576d49d4" /><Relationship Type="http://schemas.openxmlformats.org/officeDocument/2006/relationships/extended-properties" Target="/docProps/app.xml" Id="R53d8ad4ff0fc49ea" /><Relationship Type="http://schemas.openxmlformats.org/officeDocument/2006/relationships/officeDocument" Target="/ppt/presentation.xml" Id="R3c53eb9c09c6414a" /></Relationships>
</file>

<file path=ppt/presentation.xml><?xml version="1.0" encoding="utf-8"?>
<p:presentation xmlns:p="http://schemas.openxmlformats.org/presentationml/2006/main">
  <p:sldMasterIdLst>
    <p:sldMasterId xmlns:r="http://schemas.openxmlformats.org/officeDocument/2006/relationships" id="2147483648" r:id="Re8e13a43433d4772"/>
  </p:sldMasterIdLst>
  <p:notesMasterIdLst>
    <p:notesMasterId xmlns:r="http://schemas.openxmlformats.org/officeDocument/2006/relationships" r:id="R031196cb449a404e"/>
  </p:notesMasterIdLst>
  <p:sldIdLst>
    <p:sldId xmlns:r="http://schemas.openxmlformats.org/officeDocument/2006/relationships" id="256" r:id="Rcb1eeba43be74954"/>
    <p:sldId xmlns:r="http://schemas.openxmlformats.org/officeDocument/2006/relationships" id="257" r:id="Ree9aa6eb84c1406d"/>
    <p:sldId xmlns:r="http://schemas.openxmlformats.org/officeDocument/2006/relationships" id="258" r:id="Rb79ecedd1a994aac"/>
    <p:sldId xmlns:r="http://schemas.openxmlformats.org/officeDocument/2006/relationships" id="259" r:id="R5a68b6e718c24fe8"/>
    <p:sldId xmlns:r="http://schemas.openxmlformats.org/officeDocument/2006/relationships" id="260" r:id="Re8d84a926b284e27"/>
    <p:sldId xmlns:r="http://schemas.openxmlformats.org/officeDocument/2006/relationships" id="261" r:id="Re8e50443d9f949d7"/>
    <p:sldId xmlns:r="http://schemas.openxmlformats.org/officeDocument/2006/relationships" id="262" r:id="Re9e1c540f3084478"/>
    <p:sldId xmlns:r="http://schemas.openxmlformats.org/officeDocument/2006/relationships" id="263" r:id="Rb069176418b041a7"/>
    <p:sldId xmlns:r="http://schemas.openxmlformats.org/officeDocument/2006/relationships" id="264" r:id="R7f8c309d33f04c9b"/>
    <p:sldId xmlns:r="http://schemas.openxmlformats.org/officeDocument/2006/relationships" id="265" r:id="R8a36bd9341fa492a"/>
    <p:sldId xmlns:r="http://schemas.openxmlformats.org/officeDocument/2006/relationships" id="266" r:id="Rfd86d970798e4916"/>
    <p:sldId xmlns:r="http://schemas.openxmlformats.org/officeDocument/2006/relationships" id="267" r:id="Re8ae866ffc95444c"/>
    <p:sldId xmlns:r="http://schemas.openxmlformats.org/officeDocument/2006/relationships" id="268" r:id="R047e944cada24f22"/>
    <p:sldId xmlns:r="http://schemas.openxmlformats.org/officeDocument/2006/relationships" id="269" r:id="R21056d3443d9479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da8da0740d64f6b" /><Relationship Type="http://schemas.openxmlformats.org/officeDocument/2006/relationships/slideMaster" Target="/ppt/slideMasters/slideMaster1.xml" Id="Re8e13a43433d4772" /><Relationship Type="http://schemas.openxmlformats.org/officeDocument/2006/relationships/notesMaster" Target="/ppt/notesMasters/notesMaster1.xml" Id="R031196cb449a404e" /><Relationship Type="http://schemas.openxmlformats.org/officeDocument/2006/relationships/presProps" Target="/ppt/presProps.xml" Id="Rbe3228762b7041b6" /><Relationship Type="http://schemas.openxmlformats.org/officeDocument/2006/relationships/tableStyles" Target="/ppt/tableStyles.xml" Id="Rd33ea2a949cf4705" /><Relationship Type="http://schemas.openxmlformats.org/officeDocument/2006/relationships/slide" Target="/ppt/slides/slide1.xml" Id="Rcb1eeba43be74954" /><Relationship Type="http://schemas.openxmlformats.org/officeDocument/2006/relationships/slide" Target="/ppt/slides/slide2.xml" Id="Ree9aa6eb84c1406d" /><Relationship Type="http://schemas.openxmlformats.org/officeDocument/2006/relationships/slide" Target="/ppt/slides/slide3.xml" Id="Rb79ecedd1a994aac" /><Relationship Type="http://schemas.openxmlformats.org/officeDocument/2006/relationships/slide" Target="/ppt/slides/slide4.xml" Id="R5a68b6e718c24fe8" /><Relationship Type="http://schemas.openxmlformats.org/officeDocument/2006/relationships/slide" Target="/ppt/slides/slide5.xml" Id="Re8d84a926b284e27" /><Relationship Type="http://schemas.openxmlformats.org/officeDocument/2006/relationships/slide" Target="/ppt/slides/slide6.xml" Id="Re8e50443d9f949d7" /><Relationship Type="http://schemas.openxmlformats.org/officeDocument/2006/relationships/slide" Target="/ppt/slides/slide7.xml" Id="Re9e1c540f3084478" /><Relationship Type="http://schemas.openxmlformats.org/officeDocument/2006/relationships/slide" Target="/ppt/slides/slide8.xml" Id="Rb069176418b041a7" /><Relationship Type="http://schemas.openxmlformats.org/officeDocument/2006/relationships/slide" Target="/ppt/slides/slide9.xml" Id="R7f8c309d33f04c9b" /><Relationship Type="http://schemas.openxmlformats.org/officeDocument/2006/relationships/slide" Target="/ppt/slides/slide10.xml" Id="R8a36bd9341fa492a" /><Relationship Type="http://schemas.openxmlformats.org/officeDocument/2006/relationships/slide" Target="/ppt/slides/slide11.xml" Id="Rfd86d970798e4916" /><Relationship Type="http://schemas.openxmlformats.org/officeDocument/2006/relationships/slide" Target="/ppt/slides/slide12.xml" Id="Re8ae866ffc95444c" /><Relationship Type="http://schemas.openxmlformats.org/officeDocument/2006/relationships/slide" Target="/ppt/slides/slide13.xml" Id="R047e944cada24f22" /><Relationship Type="http://schemas.openxmlformats.org/officeDocument/2006/relationships/slide" Target="/ppt/slides/slide14.xml" Id="R21056d3443d9479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6fc4df4f462433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d09a6a731ff476f" /><Relationship Type="http://schemas.openxmlformats.org/officeDocument/2006/relationships/notesMaster" Target="/ppt/notesMasters/notesMaster1.xml" Id="Rcd33b49ab377413c" /></Relationships>
</file>

<file path=ppt/notesSlides/_rels/notesSlide2.xml.rels>&#65279;<?xml version="1.0" encoding="utf-8"?><Relationships xmlns="http://schemas.openxmlformats.org/package/2006/relationships"><Relationship Type="http://schemas.openxmlformats.org/officeDocument/2006/relationships/slide" Target="/ppt/slides/slide2.xml" Id="R65dbe00d19824ccf" /><Relationship Type="http://schemas.openxmlformats.org/officeDocument/2006/relationships/notesMaster" Target="/ppt/notesMasters/notesMaster1.xml" Id="R002ffcb8cad34c45" /></Relationships>
</file>

<file path=ppt/notesSlides/_rels/notesSlide3.xml.rels>&#65279;<?xml version="1.0" encoding="utf-8"?><Relationships xmlns="http://schemas.openxmlformats.org/package/2006/relationships"><Relationship Type="http://schemas.openxmlformats.org/officeDocument/2006/relationships/slide" Target="/ppt/slides/slide3.xml" Id="R72fc1696cfdc4c34" /><Relationship Type="http://schemas.openxmlformats.org/officeDocument/2006/relationships/notesMaster" Target="/ppt/notesMasters/notesMaster1.xml" Id="R327c939d076740bc" /></Relationships>
</file>

<file path=ppt/notesSlides/_rels/notesSlide4.xml.rels>&#65279;<?xml version="1.0" encoding="utf-8"?><Relationships xmlns="http://schemas.openxmlformats.org/package/2006/relationships"><Relationship Type="http://schemas.openxmlformats.org/officeDocument/2006/relationships/slide" Target="/ppt/slides/slide4.xml" Id="Ra28758b7563c4d65" /><Relationship Type="http://schemas.openxmlformats.org/officeDocument/2006/relationships/notesMaster" Target="/ppt/notesMasters/notesMaster1.xml" Id="R56eb9812eb7d4337" /></Relationships>
</file>

<file path=ppt/notesSlides/_rels/notesSlide5.xml.rels>&#65279;<?xml version="1.0" encoding="utf-8"?><Relationships xmlns="http://schemas.openxmlformats.org/package/2006/relationships"><Relationship Type="http://schemas.openxmlformats.org/officeDocument/2006/relationships/slide" Target="/ppt/slides/slide5.xml" Id="R5962fe807760432f" /><Relationship Type="http://schemas.openxmlformats.org/officeDocument/2006/relationships/notesMaster" Target="/ppt/notesMasters/notesMaster1.xml" Id="R2925e7f9b9f748fb" /></Relationships>
</file>

<file path=ppt/notesSlides/_rels/notesSlide6.xml.rels>&#65279;<?xml version="1.0" encoding="utf-8"?><Relationships xmlns="http://schemas.openxmlformats.org/package/2006/relationships"><Relationship Type="http://schemas.openxmlformats.org/officeDocument/2006/relationships/slide" Target="/ppt/slides/slide6.xml" Id="R78ac476d57724480" /><Relationship Type="http://schemas.openxmlformats.org/officeDocument/2006/relationships/notesMaster" Target="/ppt/notesMasters/notesMaster1.xml" Id="R91a3b75e5628440c" /></Relationships>
</file>

<file path=ppt/notesSlides/_rels/notesSlide7.xml.rels>&#65279;<?xml version="1.0" encoding="utf-8"?><Relationships xmlns="http://schemas.openxmlformats.org/package/2006/relationships"><Relationship Type="http://schemas.openxmlformats.org/officeDocument/2006/relationships/slide" Target="/ppt/slides/slide7.xml" Id="Rabf549312c6f4a1d" /><Relationship Type="http://schemas.openxmlformats.org/officeDocument/2006/relationships/notesMaster" Target="/ppt/notesMasters/notesMaster1.xml" Id="R5ff82db790ac4187" /></Relationships>
</file>

<file path=ppt/notesSlides/_rels/notesSlide8.xml.rels>&#65279;<?xml version="1.0" encoding="utf-8"?><Relationships xmlns="http://schemas.openxmlformats.org/package/2006/relationships"><Relationship Type="http://schemas.openxmlformats.org/officeDocument/2006/relationships/slide" Target="/ppt/slides/slide8.xml" Id="Rd4170c66ebda4f69" /><Relationship Type="http://schemas.openxmlformats.org/officeDocument/2006/relationships/notesMaster" Target="/ppt/notesMasters/notesMaster1.xml" Id="Re841f69115da4b8c" /></Relationships>
</file>

<file path=ppt/notesSlides/_rels/notesSlide9.xml.rels>&#65279;<?xml version="1.0" encoding="utf-8"?><Relationships xmlns="http://schemas.openxmlformats.org/package/2006/relationships"><Relationship Type="http://schemas.openxmlformats.org/officeDocument/2006/relationships/slide" Target="/ppt/slides/slide9.xml" Id="Rf28b9c79fc534168" /><Relationship Type="http://schemas.openxmlformats.org/officeDocument/2006/relationships/notesMaster" Target="/ppt/notesMasters/notesMaster1.xml" Id="Rc81d6049bea04c4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7cbfa9be8e9406c" /><Relationship Type="http://schemas.openxmlformats.org/officeDocument/2006/relationships/notesMaster" Target="/ppt/notesMasters/notesMaster1.xml" Id="R2ff5735e4282423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bf4c50bb8644741" /><Relationship Type="http://schemas.openxmlformats.org/officeDocument/2006/relationships/notesMaster" Target="/ppt/notesMasters/notesMaster1.xml" Id="Rffcb07e279d64a8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fa350d9696c44fc" /><Relationship Type="http://schemas.openxmlformats.org/officeDocument/2006/relationships/notesMaster" Target="/ppt/notesMasters/notesMaster1.xml" Id="R28d7f58623e7430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87948ec2c4d4f69" /><Relationship Type="http://schemas.openxmlformats.org/officeDocument/2006/relationships/notesMaster" Target="/ppt/notesMasters/notesMaster1.xml" Id="Ra0c8de3f4363444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2132682a7b64ff3" /><Relationship Type="http://schemas.openxmlformats.org/officeDocument/2006/relationships/notesMaster" Target="/ppt/notesMasters/notesMaster1.xml" Id="Rb57cf2aa7d944ee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Schallern is in development. The $1.7 million figure is the confirmed financing target, not money already raised. Visual: actual 3D coin from the approved E mockup.</a:t>
            </a:r>
          </a:p>
          <a:p xmlns:a="http://schemas.openxmlformats.org/drawingml/2006/main">
            <a:r>
              <a:t/>
            </a:r>
          </a:p>
          <a:p xmlns:a="http://schemas.openxmlformats.org/drawingml/2006/main">
            <a:r>
              <a:t>Sources: Mint_Website_Plan/Mockups/E_Flip_The_World/Vorschau/Start_EN.png; 03_Ergebnisse/Investoren_Pakete/03_PREIS_UND_RUECKFLUSS.md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Kai's direct account is the source of the milk-money story. The 1980s describe his childhood, not the invention of coin-tossing games. The artwork is an illustration, not an archive photo.</a:t>
            </a:r>
          </a:p>
          <a:p xmlns:a="http://schemas.openxmlformats.org/drawingml/2006/main">
            <a:r>
              <a:t/>
            </a:r>
          </a:p>
          <a:p xmlns:a="http://schemas.openxmlformats.org/drawingml/2006/main">
            <a:r>
              <a:t>Sources: User conversation, 15.10.2026; Mint_Website_Plan/Mockups/E_Flip_The_World/STORY_80S.md; Mint_Website_Plan/Mockups/E_Flip_The_World/Vorschau/Story_EN_1440.png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current demo proves a local game loop, not a production multiplayer service. Throwing distances use metres and centimetres; the closest resting coin edge decides. New distances are shared fairly by all players in a round.</a:t>
            </a:r>
          </a:p>
          <a:p xmlns:a="http://schemas.openxmlformats.org/drawingml/2006/main">
            <a:r>
              <a:t/>
            </a:r>
          </a:p>
          <a:p xmlns:a="http://schemas.openxmlformats.org/drawingml/2006/main">
            <a:r>
              <a:t>Sources: Demo-Grafiken/V03-Claude; Mint_Website_Plan/Mockups/E_Flip_The_World/index.html; Mint_Website_Plan/Mockups/D_Street_Legends/assets/hero.jpg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Images are the same arena concepts used in the E mockup. The current game has separate physics settings for asphalt, sand and marble. No claim that a real-world landmark partnership exists.</a:t>
            </a:r>
          </a:p>
          <a:p xmlns:a="http://schemas.openxmlformats.org/drawingml/2006/main">
            <a:r>
              <a:t/>
            </a:r>
          </a:p>
          <a:p xmlns:a="http://schemas.openxmlformats.org/drawingml/2006/main">
            <a:r>
              <a:t>Sources: Mint_Website_Plan/Mockups/D_Street_Legends/assets/hero.jpg; Mint_Website_Plan/Mockups/D_Street_Legends/assets/giza.jpg; Mint_Website_Plan/Mockups/D_Street_Legends/assets/vegas.jpg; Demo-Grafiken/V03-Claude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Figures are a product concept from the same mockup asset set, not photographed manufactured products. Cosmetics, collectibles and events are expansion opportunities, not extra revenue silently added to the existing financial forecast.</a:t>
            </a:r>
          </a:p>
          <a:p xmlns:a="http://schemas.openxmlformats.org/drawingml/2006/main">
            <a:r>
              <a:t/>
            </a:r>
          </a:p>
          <a:p xmlns:a="http://schemas.openxmlformats.org/drawingml/2006/main">
            <a:r>
              <a:t>Sources: Mint_Website_Plan/Mockups/Website/img/B_figuren.jpg; Mint_Website_Plan/Mockups/E_Flip_The_World/index.html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6 × $1 = $6. Winner gain before fee $5; fee $0.50; payout $5.50. Affiliate is an expense before profit, not a third share of the same base. All 10,000 NFTs together receive 50% of distributable profit. The company retains the other half; no equity cash dividends are modelled in years 1–3.</a:t>
            </a:r>
          </a:p>
          <a:p xmlns:a="http://schemas.openxmlformats.org/drawingml/2006/main">
            <a:r>
              <a:t/>
            </a:r>
          </a:p>
          <a:p xmlns:a="http://schemas.openxmlformats.org/drawingml/2006/main">
            <a:r>
              <a:t>Sources: 03_Ergebnisse/Marketing_Affiliate/05_FINALE_VERTEILUNG.md; 03_Ergebnisse/Marketing_Affiliate/06_MARKTPRUEFUNG.md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affiliate program is part of the marketing plan, not an additional payout from the player pot. Direct creators receive 10% of attributed adjusted house fees for 36 months from a player’s first finally settled paid game. One level, 30-day last-valid-link attribution; entered code takes priority and assignment becomes fixed at signup. Monthly settlement by the 15th of the next month with a $25 threshold and carry-forward. Negative player balances carry forward. Personal links, applications and demo tracking are live; a production commission ledger, partner dashboard and payouts are still future real-money work. The year-one $400k marketing budget remains unchanged; agreed video fees must come from that budget. No signed creator deals or typical earnings claimed.</a:t>
            </a:r>
          </a:p>
          <a:p xmlns:a="http://schemas.openxmlformats.org/drawingml/2006/main">
            <a:r>
              <a:t/>
            </a:r>
          </a:p>
          <a:p xmlns:a="http://schemas.openxmlformats.org/drawingml/2006/main">
            <a:r>
              <a:t>Sources: https://schallern.io/partners.html; https://schallern.io/legal.html#partners; 03_Ergebnisse/Marketing_Affiliate/05_FINALE_VERTEILUNG.md; 03_Ergebnisse/Marketing_Affiliate/07_UMSETZUNG_WEBSITE_UND_SYSTEM.md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of funds (USD): 491,000 prelaunch = 200,000 structure/legal + 200,000 development + 50,000 security + 10,000 mint operations + 31,000 mint distribution. Plus 400,000 marketing + 360,000 fixed costs + 210,000 reserve + 239,000 additional buffer = 1,700,000. These are estimates, not supplier quotes.</a:t>
            </a:r>
          </a:p>
          <a:p xmlns:a="http://schemas.openxmlformats.org/drawingml/2006/main">
            <a:r>
              <a:t/>
            </a:r>
          </a:p>
          <a:p xmlns:a="http://schemas.openxmlformats.org/drawingml/2006/main">
            <a:r>
              <a:t>Sources: 03_Ergebnisse/Investoren_Pakete/03_PREIS_UND_RUECKFLUSS.md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Forecast, not actual performance. Years refer to operating years; the valuation assumes 12 months of development beforehand. Fee revenue is not stakes or deposits. Retention and activity assumptions are not proven. No NFT resale proceeds or equity dividends included. Downside is an operating scenario, not maximum possible loss. Full base-case values are taken without changing the model.</a:t>
            </a:r>
          </a:p>
          <a:p xmlns:a="http://schemas.openxmlformats.org/drawingml/2006/main">
            <a:r>
              <a:t/>
            </a:r>
          </a:p>
          <a:p xmlns:a="http://schemas.openxmlformats.org/drawingml/2006/main">
            <a:r>
              <a:t>Sources: 03_Ergebnisse/Investoren_Pakete/Preis_Rueckfluss_Modell.json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 feedback: 10 distinct qualified submissions earn a $5 bonus-credit voucher; 20 earn another $5 ($10 total). At most two qualified submissions daily, team review, $10/person and $5,000 program cap. Personal codes are delivered via Discord, redeemable only at the real-money launch in the player’s region. Bonus principal cannot be withdrawn; it must be wagered once in full before winnings can be withdrawn. Codes expire 12 months after regional launch and lapse if it never launches. No current cash payout. Daily code ledger exists; actual regional redemption is future work. This separates present demo capabilities from funded production work. No delivery date or licensing completion is claimed. The illustrative 12-month development period belongs to the valuation model and is not a promised launch date.</a:t>
            </a:r>
          </a:p>
          <a:p xmlns:a="http://schemas.openxmlformats.org/drawingml/2006/main">
            <a:r>
              <a:t/>
            </a:r>
          </a:p>
          <a:p xmlns:a="http://schemas.openxmlformats.org/drawingml/2006/main">
            <a:r>
              <a:t>Sources: Demo-Grafiken/V03-Claude; Mint_Website_Plan/Mockups/E_Flip_The_World/PRUEFUNG.md; Mint_Website_Plan/Mockups/E_Flip_The_World/Vorschau/Coin_Atelier.png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Planned combined investment proposal, not an automatic co-founder title or a double-return promise. NFTs and company equity have distinct rights. The company value is based on its own retained profit share; the NFT pool receives the other half. The full $150k equity round buys 13.6364% at $950k pre-money. The public mockup keeps packages private.</a:t>
            </a:r>
          </a:p>
          <a:p xmlns:a="http://schemas.openxmlformats.org/drawingml/2006/main">
            <a:r>
              <a:t/>
            </a:r>
          </a:p>
          <a:p xmlns:a="http://schemas.openxmlformats.org/drawingml/2006/main">
            <a:r>
              <a:t>Sources: 03_Ergebnisse/Investoren_Pakete/03_PREIS_UND_RUECKFLUSS.md; Mint_Website_Plan/Mockups/E_Flip_The_World/Vorschau/Investors_EN_1440.png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CTA: a direct private conversation with Kai. The online viewer links to the current website and demo. The Calendly link offers the existing 45-minute video call; Discord provides the public community route. Private pricing and packages follow as two optional discussion pages, not public website content.</a:t>
            </a:r>
          </a:p>
          <a:p xmlns:a="http://schemas.openxmlformats.org/drawingml/2006/main">
            <a:r>
              <a:t/>
            </a:r>
          </a:p>
          <a:p xmlns:a="http://schemas.openxmlformats.org/drawingml/2006/main">
            <a:r>
              <a:t>Sources: User conversation, investor section instructions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Public total: $1.4m for 8,000 units; mean $175. Angel: 2,000 × $75 = $150k. Company capital $150k is additional and purchases equity only. SOL $100 is a fixed sensitivity, not a current-price claim. Proposed angel lockup: twelve months. This supersedes the separate 0.5–2 SOL website concept for financial purposes.</a:t>
            </a:r>
          </a:p>
          <a:p xmlns:a="http://schemas.openxmlformats.org/drawingml/2006/main">
            <a:r>
              <a:t/>
            </a:r>
          </a:p>
          <a:p xmlns:a="http://schemas.openxmlformats.org/drawingml/2006/main">
            <a:r>
              <a:t>Sources: 03_Ergebnisse/Investoren_Pakete/03_PREIS_UND_RUECKFLUSS.md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Total equity at full round: 13.6364%. Each package is an alternative use of the same remaining allocation, not independently additive. Platinum plus Gold exceeds both caps. Actual payments: entry €19,954.55; Bronze €24,977.27; Silver €49,954.55; Gold €99,977.27; Platinum €199,954.55. 50% of budget buys equity; up to 50% buys whole $75 NFTs. The $950k anchor is a proposal contingent on the described total funding and defined NFT rights. No equity cash dividends forecast in years 1–3.</a:t>
            </a:r>
          </a:p>
          <a:p xmlns:a="http://schemas.openxmlformats.org/drawingml/2006/main">
            <a:r>
              <a:t/>
            </a:r>
          </a:p>
          <a:p xmlns:a="http://schemas.openxmlformats.org/drawingml/2006/main">
            <a:r>
              <a:t>Sources: 03_Ergebnisse/Investoren_Pakete/Aktuelle_Investoren_Pakete.csv; 03_Ergebnisse/Investoren_Pakete/03_PREIS_UND_RUECKFLUSS.md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ea0a2c4d6f94d8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cc455ab090941d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b70046ece544c5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d8f20437f3e47b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8dc6c41a68546f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2cd503e8a88452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5094F05-C8ED-4091-AE99-49C8F947785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8F443B6-4BA6-4C9F-867A-EC7672C6E3E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24A17CA-5EA6-4DC2-81EE-1D1AABD09F8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5BD6B70-B473-4A95-97E0-E77DF99E8E6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1BC7609-31B3-40D4-8A75-E0D86DB02B1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B15149E-1506-4F3B-9733-36D70A0C37F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886FEE9-3BBC-46FD-BC1D-3251055F32D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254F7E0-4B62-4700-94B4-83E31F911B2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3C9AD93-1D8E-4062-8AC6-660B3FF2ADD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9B98B9C-7251-49EB-AAF3-9E20C069A42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96bf280bc664561" /><Relationship Type="http://schemas.openxmlformats.org/officeDocument/2006/relationships/slideLayout" Target="/ppt/slideLayouts/slideLayout1.xml" Id="R163908d17858436a" /><Relationship Type="http://schemas.openxmlformats.org/officeDocument/2006/relationships/slideLayout" Target="/ppt/slideLayouts/slideLayout2.xml" Id="R3c70c7f54f514810" /><Relationship Type="http://schemas.openxmlformats.org/officeDocument/2006/relationships/slideLayout" Target="/ppt/slideLayouts/slideLayout3.xml" Id="Rdeffb4eb8cd94bda" /><Relationship Type="http://schemas.openxmlformats.org/officeDocument/2006/relationships/slideLayout" Target="/ppt/slideLayouts/slideLayout4.xml" Id="Ra561291210354c52" /><Relationship Type="http://schemas.openxmlformats.org/officeDocument/2006/relationships/slideLayout" Target="/ppt/slideLayouts/slideLayout5.xml" Id="Re6609ac824f346ae" /><Relationship Type="http://schemas.openxmlformats.org/officeDocument/2006/relationships/slideLayout" Target="/ppt/slideLayouts/slideLayout6.xml" Id="Rd60e00e39a9648d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63908d17858436a"/>
    <p:sldLayoutId xmlns:r="http://schemas.openxmlformats.org/officeDocument/2006/relationships" id="2147483650" r:id="R3c70c7f54f514810"/>
    <p:sldLayoutId xmlns:r="http://schemas.openxmlformats.org/officeDocument/2006/relationships" id="2147483651" r:id="Rdeffb4eb8cd94bda"/>
    <p:sldLayoutId xmlns:r="http://schemas.openxmlformats.org/officeDocument/2006/relationships" id="2147483652" r:id="Ra561291210354c52"/>
    <p:sldLayoutId xmlns:r="http://schemas.openxmlformats.org/officeDocument/2006/relationships" id="2147483653" r:id="Re6609ac824f346ae"/>
    <p:sldLayoutId xmlns:r="http://schemas.openxmlformats.org/officeDocument/2006/relationships" id="2147483654" r:id="Rd60e00e39a9648d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a72a91e46a74874" /><Relationship Type="http://schemas.openxmlformats.org/officeDocument/2006/relationships/image" Target="/ppt/media/image.png" Id="R2912bb0eab974543" /><Relationship Type="http://schemas.openxmlformats.org/officeDocument/2006/relationships/notesSlide" Target="/ppt/notesSlides/notesSlide1.xml" Id="Rafe6a1c2cce04b5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3226230e8814828" /><Relationship Type="http://schemas.openxmlformats.org/officeDocument/2006/relationships/image" Target="/ppt/media/image2.png" Id="Re42d7d815b4a41ad" /><Relationship Type="http://schemas.openxmlformats.org/officeDocument/2006/relationships/notesSlide" Target="/ppt/notesSlides/notesSlide2.xml" Id="R090cd34f430e49e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ee6cc063f474a20" /><Relationship Type="http://schemas.openxmlformats.org/officeDocument/2006/relationships/image" Target="/ppt/media/image.jpeg" Id="Rf971c8a853b440e2" /><Relationship Type="http://schemas.openxmlformats.org/officeDocument/2006/relationships/notesSlide" Target="/ppt/notesSlides/notesSlide3.xml" Id="Rcb4d40b3b78240a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4ee546961fd44fc" /><Relationship Type="http://schemas.openxmlformats.org/officeDocument/2006/relationships/image" Target="/ppt/media/image2.jpeg" Id="R57bc2d1bfa594322" /><Relationship Type="http://schemas.openxmlformats.org/officeDocument/2006/relationships/image" Target="/ppt/media/image3.jpeg" Id="Re86283f9bc3e4b62" /><Relationship Type="http://schemas.openxmlformats.org/officeDocument/2006/relationships/image" Target="/ppt/media/image4.jpeg" Id="R47f4147c562c4da0" /><Relationship Type="http://schemas.openxmlformats.org/officeDocument/2006/relationships/notesSlide" Target="/ppt/notesSlides/notesSlide4.xml" Id="Rad510258e70d448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cdd2daef4f44f3d" /><Relationship Type="http://schemas.openxmlformats.org/officeDocument/2006/relationships/image" Target="/ppt/media/image5.jpeg" Id="Re81b9f1c6f9347ee" /><Relationship Type="http://schemas.openxmlformats.org/officeDocument/2006/relationships/notesSlide" Target="/ppt/notesSlides/notesSlide5.xml" Id="R8d01db34aeea433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3aabb9df6664770" /><Relationship Type="http://schemas.openxmlformats.org/officeDocument/2006/relationships/notesSlide" Target="/ppt/notesSlides/notesSlide6.xml" Id="Rfb230e1a281c4f7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8818a2600b54ef8" /><Relationship Type="http://schemas.openxmlformats.org/officeDocument/2006/relationships/notesSlide" Target="/ppt/notesSlides/notesSlide7.xml" Id="Ra65df82392e84ce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197708b5a2f445f0" /><Relationship Type="http://schemas.openxmlformats.org/officeDocument/2006/relationships/chart" Target="/ppt/slides/charts/chart1.xml" Id="R9cae324475454f2c" /><Relationship Type="http://schemas.openxmlformats.org/officeDocument/2006/relationships/notesSlide" Target="/ppt/notesSlides/notesSlide8.xml" Id="R2e484ddf321b49d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efd6242c9764218" /><Relationship Type="http://schemas.openxmlformats.org/officeDocument/2006/relationships/chart" Target="/ppt/slides/charts/chart2.xml" Id="R3e6e7d75fd714a4d" /><Relationship Type="http://schemas.openxmlformats.org/officeDocument/2006/relationships/notesSlide" Target="/ppt/notesSlides/notesSlide9.xml" Id="R1d37652866e746a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1a9b1f1992645ae" /><Relationship Type="http://schemas.openxmlformats.org/officeDocument/2006/relationships/image" Target="/ppt/media/image3.png" Id="R8bbf930252ec408d" /><Relationship Type="http://schemas.openxmlformats.org/officeDocument/2006/relationships/notesSlide" Target="/ppt/notesSlides/notesSlide10.xml" Id="R785bb916681e4e8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035ad562e44402e" /><Relationship Type="http://schemas.openxmlformats.org/officeDocument/2006/relationships/image" Target="/ppt/media/image4.png" Id="Rb99d11d1d4f44cec" /><Relationship Type="http://schemas.openxmlformats.org/officeDocument/2006/relationships/notesSlide" Target="/ppt/notesSlides/notesSlide11.xml" Id="R30ad8c0e072c438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9398481b41d14ae0" /><Relationship Type="http://schemas.openxmlformats.org/officeDocument/2006/relationships/notesSlide" Target="/ppt/notesSlides/notesSlide12.xml" Id="R21b8c78f1883445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655127d4ccd3401d" /><Relationship Type="http://schemas.openxmlformats.org/officeDocument/2006/relationships/chart" Target="/ppt/slides/charts/chart3.xml" Id="Rf6d1ee766cfc4449" /><Relationship Type="http://schemas.openxmlformats.org/officeDocument/2006/relationships/notesSlide" Target="/ppt/notesSlides/notesSlide13.xml" Id="Rf2390fc2c5084c7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e8614313492c496f" /><Relationship Type="http://schemas.openxmlformats.org/officeDocument/2006/relationships/notesSlide" Target="/ppt/notesSlides/notesSlide14.xml" Id="R4415908b4ec14cc3"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Planning model</c:v>
          </c:tx>
          <c:spPr>
            <a:solidFill xmlns:a="http://schemas.openxmlformats.org/drawingml/2006/main">
              <a:srgbClr val="F4B581"/>
            </a:solidFill>
          </c:spPr>
          <c:invertIfNegative val="0"/>
          <c:cat>
            <c:strRef>
              <c:f>'Chart Data'!$A$2:$A$6</c:f>
              <c:strCache>
                <c:ptCount val="5"/>
                <c:pt idx="0">
                  <c:v>Production / structure</c:v>
                </c:pt>
                <c:pt idx="1">
                  <c:v>Year-one marketing</c:v>
                </c:pt>
                <c:pt idx="2">
                  <c:v>Year-one fixed costs</c:v>
                </c:pt>
                <c:pt idx="3">
                  <c:v>Operating reserve</c:v>
                </c:pt>
                <c:pt idx="4">
                  <c:v>Additional buffer</c:v>
                </c:pt>
              </c:strCache>
            </c:strRef>
          </c:cat>
          <c:val>
            <c:numRef>
              <c:f>'Chart Data'!$B$2:$B$6</c:f>
              <c:numCache>
                <c:formatCode>0"k"</c:formatCode>
                <c:ptCount val="5"/>
                <c:pt idx="0">
                  <c:v>491</c:v>
                </c:pt>
                <c:pt idx="1">
                  <c:v>400</c:v>
                </c:pt>
                <c:pt idx="2">
                  <c:v>360</c:v>
                </c:pt>
                <c:pt idx="3">
                  <c:v>210</c:v>
                </c:pt>
                <c:pt idx="4">
                  <c:v>239</c:v>
                </c:pt>
              </c:numCache>
            </c:numRef>
          </c:val>
        </c:ser>
        <c:dLbls>
          <c:numFmt formatCode="0&quot;k&quot;" sourceLinked="0"/>
          <c:txPr>
            <a:bodyPr xmlns:a="http://schemas.openxmlformats.org/drawingml/2006/main" anchorCtr="1"/>
            <a:lstStyle xmlns:a="http://schemas.openxmlformats.org/drawingml/2006/main"/>
            <a:p xmlns:a="http://schemas.openxmlformats.org/drawingml/2006/main">
              <a:pPr>
                <a:defRPr sz="1650" b="1">
                  <a:solidFill>
                    <a:srgbClr val="F3EFDF"/>
                  </a:solidFill>
                  <a:latin typeface="Arial"/>
                  <a:ea typeface="Arial"/>
                  <a:cs typeface="Arial"/>
                </a:defRPr>
              </a:pPr>
            </a:p>
          </c:txPr>
          <c:dLblPos val="outEnd"/>
          <c:showLegendKey val="0"/>
          <c:showVal val="1"/>
          <c:showCatName val="0"/>
          <c:showSerName val="0"/>
          <c:showPercent val="0"/>
          <c:showBubbleSize val="0"/>
          <c:showLeaderLines val="0"/>
        </c:dLbls>
        <c:gapWidth val="85"/>
        <c:axId val="48650112"/>
        <c:axId val="48672768"/>
      </c:barChart>
      <c:catAx>
        <c:axId val="48650112"/>
        <c:scaling>
          <c:orientation val="minMax"/>
        </c:scaling>
        <c:delete val="0"/>
        <c:axPos val="l"/>
        <c:majorGridlines>
          <c:spPr>
            <a:ln xmlns:a="http://schemas.openxmlformats.org/drawingml/2006/main" w="0">
              <a:noFill/>
            </a:ln>
          </c:spPr>
        </c:majorGridlines>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500">
                <a:solidFill>
                  <a:srgbClr val="F3EFDF"/>
                </a:solidFill>
                <a:latin typeface="Arial"/>
                <a:ea typeface="Arial"/>
                <a:cs typeface="Arial"/>
              </a:defRPr>
            </a:pPr>
          </a:p>
        </c:txPr>
        <c:crossAx val="48672768"/>
      </c:catAx>
      <c:valAx>
        <c:axId val="48672768"/>
        <c:scaling>
          <c:orientation val="minMax"/>
          <c:min val="0"/>
        </c:scaling>
        <c:delete val="0"/>
        <c:axPos val="b"/>
        <c:majorGridlines>
          <c:spPr>
            <a:ln xmlns:a="http://schemas.openxmlformats.org/drawingml/2006/main" w="9525">
              <a:solidFill>
                <a:srgbClr val="70516E"/>
              </a:solidFill>
            </a:ln>
          </c:spPr>
        </c:majorGridlines>
        <c:numFmt formatCode="0&quot;k&quot;"/>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00">
                <a:solidFill>
                  <a:srgbClr val="F3EFDF"/>
                </a:solidFill>
                <a:latin typeface="Arial"/>
                <a:ea typeface="Arial"/>
                <a:cs typeface="Arial"/>
              </a:defRPr>
            </a:pPr>
          </a:p>
        </c:txPr>
        <c:crossAx val="48650112"/>
        <c:crossBetween val="between"/>
      </c:valAx>
      <c:spPr>
        <a:solidFill xmlns:a="http://schemas.openxmlformats.org/drawingml/2006/main">
          <a:srgbClr val="231329"/>
        </a:solidFill>
        <a:ln xmlns:a="http://schemas.openxmlformats.org/drawingml/2006/main" w="0">
          <a:noFill/>
        </a:ln>
      </c:spPr>
    </c:plotArea>
    <c:plotVisOnly val="1"/>
  </c:chart>
  <c:spPr>
    <a:solidFill xmlns:a="http://schemas.openxmlformats.org/drawingml/2006/main">
      <a:srgbClr val="231329"/>
    </a:solidFill>
    <a:ln xmlns:a="http://schemas.openxmlformats.org/drawingml/2006/main" w="0">
      <a:noFill/>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Planning model</c:v>
          </c:tx>
          <c:spPr>
            <a:solidFill xmlns:a="http://schemas.openxmlformats.org/drawingml/2006/main">
              <a:srgbClr val="6C3ED9"/>
            </a:solidFill>
          </c:spPr>
          <c:invertIfNegative val="0"/>
          <c:cat>
            <c:strRef>
              <c:f>'Chart Data'!$A$2:$A$4</c:f>
              <c:strCache>
                <c:ptCount val="3"/>
                <c:pt idx="0">
                  <c:v>Year 1</c:v>
                </c:pt>
                <c:pt idx="1">
                  <c:v>Year 2</c:v>
                </c:pt>
                <c:pt idx="2">
                  <c:v>Year 3</c:v>
                </c:pt>
              </c:strCache>
            </c:strRef>
          </c:cat>
          <c:val>
            <c:numRef>
              <c:f>'Chart Data'!$B$2:$B$4</c:f>
              <c:numCache>
                <c:formatCode>0.00"m"</c:formatCode>
                <c:ptCount val="3"/>
                <c:pt idx="0">
                  <c:v>2.08</c:v>
                </c:pt>
                <c:pt idx="1">
                  <c:v>4.24</c:v>
                </c:pt>
                <c:pt idx="2">
                  <c:v>7.28</c:v>
                </c:pt>
              </c:numCache>
            </c:numRef>
          </c:val>
        </c:ser>
        <c:dLbls>
          <c:numFmt formatCode="0.00&quot;m&quot;" sourceLinked="0"/>
          <c:txPr>
            <a:bodyPr xmlns:a="http://schemas.openxmlformats.org/drawingml/2006/main" anchorCtr="1"/>
            <a:lstStyle xmlns:a="http://schemas.openxmlformats.org/drawingml/2006/main"/>
            <a:p xmlns:a="http://schemas.openxmlformats.org/drawingml/2006/main">
              <a:pPr>
                <a:defRPr sz="1650" b="1">
                  <a:solidFill>
                    <a:srgbClr val="171412"/>
                  </a:solidFill>
                  <a:latin typeface="Arial"/>
                  <a:ea typeface="Arial"/>
                  <a:cs typeface="Arial"/>
                </a:defRPr>
              </a:pPr>
            </a:p>
          </c:txPr>
          <c:dLblPos val="outEnd"/>
          <c:showLegendKey val="0"/>
          <c:showVal val="1"/>
          <c:showCatName val="0"/>
          <c:showSerName val="0"/>
          <c:showPercent val="0"/>
          <c:showBubbleSize val="0"/>
          <c:showLeaderLines val="0"/>
        </c:dLbls>
        <c:gapWidth val="85"/>
        <c:axId val="48650112"/>
        <c:axId val="48672768"/>
      </c:barChart>
      <c:catAx>
        <c:axId val="48650112"/>
        <c:scaling>
          <c:orientation val="minMax"/>
        </c:scaling>
        <c:delete val="0"/>
        <c:axPos val="b"/>
        <c:majorGridlines>
          <c:spPr>
            <a:ln xmlns:a="http://schemas.openxmlformats.org/drawingml/2006/main" w="0">
              <a:noFill/>
            </a:ln>
          </c:spPr>
        </c:majorGridlines>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500">
                <a:solidFill>
                  <a:srgbClr val="171412"/>
                </a:solidFill>
                <a:latin typeface="Arial"/>
                <a:ea typeface="Arial"/>
                <a:cs typeface="Arial"/>
              </a:defRPr>
            </a:pPr>
          </a:p>
        </c:txPr>
        <c:crossAx val="48672768"/>
      </c:catAx>
      <c:valAx>
        <c:axId val="48672768"/>
        <c:scaling>
          <c:orientation val="minMax"/>
          <c:min val="0"/>
        </c:scaling>
        <c:delete val="0"/>
        <c:axPos val="l"/>
        <c:majorGridlines>
          <c:spPr>
            <a:ln xmlns:a="http://schemas.openxmlformats.org/drawingml/2006/main" w="9525">
              <a:solidFill>
                <a:srgbClr val="D2CDBE"/>
              </a:solidFill>
            </a:ln>
          </c:spPr>
        </c:majorGridlines>
        <c:numFmt formatCode="0.00&quot;m&quot;"/>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00">
                <a:solidFill>
                  <a:srgbClr val="171412"/>
                </a:solidFill>
                <a:latin typeface="Arial"/>
                <a:ea typeface="Arial"/>
                <a:cs typeface="Arial"/>
              </a:defRPr>
            </a:pPr>
          </a:p>
        </c:txPr>
        <c:crossAx val="48650112"/>
        <c:crossBetween val="between"/>
      </c:valAx>
      <c:spPr>
        <a:solidFill xmlns:a="http://schemas.openxmlformats.org/drawingml/2006/main">
          <a:srgbClr val="F3EFDF"/>
        </a:solidFill>
        <a:ln xmlns:a="http://schemas.openxmlformats.org/drawingml/2006/main" w="0">
          <a:noFill/>
        </a:ln>
      </c:spPr>
    </c:plotArea>
    <c:plotVisOnly val="1"/>
  </c:chart>
  <c:spPr>
    <a:solidFill xmlns:a="http://schemas.openxmlformats.org/drawingml/2006/main">
      <a:srgbClr val="F3EFDF"/>
    </a:solidFill>
    <a:ln xmlns:a="http://schemas.openxmlformats.org/drawingml/2006/main" w="0">
      <a:noFill/>
    </a:ln>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Planning model</c:v>
          </c:tx>
          <c:spPr>
            <a:solidFill xmlns:a="http://schemas.openxmlformats.org/drawingml/2006/main">
              <a:srgbClr val="6C3ED9"/>
            </a:solidFill>
          </c:spPr>
          <c:invertIfNegative val="0"/>
          <c:cat>
            <c:strRef>
              <c:f>'Chart Data'!$A$2:$A$7</c:f>
              <c:strCache>
                <c:ptCount val="6"/>
                <c:pt idx="0">
                  <c:v>Angel</c:v>
                </c:pt>
                <c:pt idx="1">
                  <c:v>Public 1</c:v>
                </c:pt>
                <c:pt idx="2">
                  <c:v>Public 2</c:v>
                </c:pt>
                <c:pt idx="3">
                  <c:v>Public 3</c:v>
                </c:pt>
                <c:pt idx="4">
                  <c:v>Public 4</c:v>
                </c:pt>
                <c:pt idx="5">
                  <c:v>Public 5</c:v>
                </c:pt>
              </c:strCache>
            </c:strRef>
          </c:cat>
          <c:val>
            <c:numRef>
              <c:f>'Chart Data'!$B$2:$B$7</c:f>
              <c:numCache>
                <c:formatCode>$0</c:formatCode>
                <c:ptCount val="6"/>
                <c:pt idx="0">
                  <c:v>75</c:v>
                </c:pt>
                <c:pt idx="1">
                  <c:v>100</c:v>
                </c:pt>
                <c:pt idx="2">
                  <c:v>125</c:v>
                </c:pt>
                <c:pt idx="3">
                  <c:v>175</c:v>
                </c:pt>
                <c:pt idx="4">
                  <c:v>225</c:v>
                </c:pt>
                <c:pt idx="5">
                  <c:v>250</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1650" b="1">
                  <a:solidFill>
                    <a:srgbClr val="171412"/>
                  </a:solidFill>
                  <a:latin typeface="Arial"/>
                  <a:ea typeface="Arial"/>
                  <a:cs typeface="Arial"/>
                </a:defRPr>
              </a:pPr>
            </a:p>
          </c:txPr>
          <c:dLblPos val="outEnd"/>
          <c:showLegendKey val="0"/>
          <c:showVal val="1"/>
          <c:showCatName val="0"/>
          <c:showSerName val="0"/>
          <c:showPercent val="0"/>
          <c:showBubbleSize val="0"/>
          <c:showLeaderLines val="0"/>
        </c:dLbls>
        <c:gapWidth val="85"/>
        <c:axId val="48650112"/>
        <c:axId val="48672768"/>
      </c:barChart>
      <c:catAx>
        <c:axId val="48650112"/>
        <c:scaling>
          <c:orientation val="minMax"/>
        </c:scaling>
        <c:delete val="0"/>
        <c:axPos val="b"/>
        <c:majorGridlines>
          <c:spPr>
            <a:ln xmlns:a="http://schemas.openxmlformats.org/drawingml/2006/main" w="0">
              <a:noFill/>
            </a:ln>
          </c:spPr>
        </c:majorGridlines>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500">
                <a:solidFill>
                  <a:srgbClr val="171412"/>
                </a:solidFill>
                <a:latin typeface="Arial"/>
                <a:ea typeface="Arial"/>
                <a:cs typeface="Arial"/>
              </a:defRPr>
            </a:pPr>
          </a:p>
        </c:txPr>
        <c:crossAx val="48672768"/>
      </c:catAx>
      <c:valAx>
        <c:axId val="48672768"/>
        <c:scaling>
          <c:orientation val="minMax"/>
          <c:min val="0"/>
        </c:scaling>
        <c:delete val="0"/>
        <c:axPos val="l"/>
        <c:majorGridlines>
          <c:spPr>
            <a:ln xmlns:a="http://schemas.openxmlformats.org/drawingml/2006/main" w="9525">
              <a:solidFill>
                <a:srgbClr val="D2CDB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00">
                <a:solidFill>
                  <a:srgbClr val="171412"/>
                </a:solidFill>
                <a:latin typeface="Arial"/>
                <a:ea typeface="Arial"/>
                <a:cs typeface="Arial"/>
              </a:defRPr>
            </a:pPr>
          </a:p>
        </c:txPr>
        <c:crossAx val="48650112"/>
        <c:crossBetween val="between"/>
      </c:valAx>
      <c:spPr>
        <a:solidFill xmlns:a="http://schemas.openxmlformats.org/drawingml/2006/main">
          <a:srgbClr val="F3EFDF"/>
        </a:solidFill>
        <a:ln xmlns:a="http://schemas.openxmlformats.org/drawingml/2006/main" w="0">
          <a:noFill/>
        </a:ln>
      </c:spPr>
    </c:plotArea>
    <c:plotVisOnly val="1"/>
  </c:chart>
  <c:spPr>
    <a:solidFill xmlns:a="http://schemas.openxmlformats.org/drawingml/2006/main">
      <a:srgbClr val="F3EFDF"/>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553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AE272CD-B89F-420B-AA8E-48315A5D5EE4}"/>
              </a:ext>
            </a:extLst>
          </p:cNvPr>
          <p:cNvSpPr>
            <a:spLocks xmlns:a="http://schemas.openxmlformats.org/drawingml/2006/main" noGrp="1"/>
          </p:cNvSpPr>
          <p:nvPr/>
        </p:nvSpPr>
        <p:spPr>
          <a:xfrm xmlns:a="http://schemas.openxmlformats.org/drawingml/2006/main">
            <a:off x="552450" y="257175"/>
            <a:ext cx="228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171412"/>
                </a:solidFill>
                <a:latin typeface="Arial"/>
                <a:ea typeface="Arial"/>
                <a:cs typeface="Arial"/>
              </a:defRPr>
            </a:defPPr>
          </a:lstStyle>
          <a:p xmlns:a="http://schemas.openxmlformats.org/drawingml/2006/main">
            <a:pPr>
              <a:defRPr sz="1650" b="1">
                <a:solidFill>
                  <a:srgbClr val="171412"/>
                </a:solidFill>
                <a:latin typeface="Arial"/>
                <a:ea typeface="Arial"/>
                <a:cs typeface="Arial"/>
              </a:defRPr>
            </a:pPr>
            <a:r>
              <a:rPr sz="1650" b="1">
                <a:solidFill>
                  <a:srgbClr val="171412"/>
                </a:solidFill>
                <a:latin typeface="Arial"/>
                <a:ea typeface="Arial"/>
                <a:cs typeface="Arial"/>
              </a:rPr>
              <a:t>SCHALLERN</a:t>
            </a:r>
          </a:p>
        </p:txBody>
      </p:sp>
      <p:sp>
        <p:nvSpPr>
          <p:cNvPr id="2" name="">
            <a:extLst xmlns:a="http://schemas.openxmlformats.org/drawingml/2006/main">
              <a:ext uri="{FF2B5EF4-FFF2-40B4-BE49-F238E27FC236}">
                <a16:creationId xmlns:a16="http://schemas.microsoft.com/office/drawing/2014/main" id="{22695CBB-76F8-45EE-A2B7-6B1AECADAB60}"/>
              </a:ext>
            </a:extLst>
          </p:cNvPr>
          <p:cNvSpPr>
            <a:spLocks xmlns:a="http://schemas.openxmlformats.org/drawingml/2006/main" noGrp="1"/>
          </p:cNvSpPr>
          <p:nvPr/>
        </p:nvSpPr>
        <p:spPr>
          <a:xfrm xmlns:a="http://schemas.openxmlformats.org/drawingml/2006/main">
            <a:off x="6858000" y="266700"/>
            <a:ext cx="4781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75" b="1">
                <a:solidFill>
                  <a:srgbClr val="171412"/>
                </a:solidFill>
                <a:latin typeface="Arial"/>
                <a:ea typeface="Arial"/>
                <a:cs typeface="Arial"/>
              </a:defRPr>
            </a:defPPr>
          </a:lstStyle>
          <a:p xmlns:a="http://schemas.openxmlformats.org/drawingml/2006/main">
            <a:pPr>
              <a:defRPr sz="975" b="1">
                <a:solidFill>
                  <a:srgbClr val="171412"/>
                </a:solidFill>
                <a:latin typeface="Arial"/>
                <a:ea typeface="Arial"/>
                <a:cs typeface="Arial"/>
              </a:defRPr>
            </a:pPr>
            <a:r>
              <a:rPr sz="975" b="1">
                <a:solidFill>
                  <a:srgbClr val="171412"/>
                </a:solidFill>
                <a:latin typeface="Arial"/>
                <a:ea typeface="Arial"/>
                <a:cs typeface="Arial"/>
              </a:rPr>
              <a:t>THE NEXT CHAPTER / $1.7M FUNDING PLAN</a:t>
            </a:r>
          </a:p>
        </p:txBody>
      </p:sp>
      <p:sp>
        <p:nvSpPr>
          <p:cNvPr id="3" name="">
            <a:extLst xmlns:a="http://schemas.openxmlformats.org/drawingml/2006/main">
              <a:ext uri="{FF2B5EF4-FFF2-40B4-BE49-F238E27FC236}">
                <a16:creationId xmlns:a16="http://schemas.microsoft.com/office/drawing/2014/main" id="{528DF049-2FE2-4185-9A25-8063691AA166}"/>
              </a:ext>
            </a:extLst>
          </p:cNvPr>
          <p:cNvSpPr>
            <a:spLocks xmlns:a="http://schemas.openxmlformats.org/drawingml/2006/main" noGrp="1"/>
          </p:cNvSpPr>
          <p:nvPr/>
        </p:nvSpPr>
        <p:spPr>
          <a:xfrm xmlns:a="http://schemas.openxmlformats.org/drawingml/2006/main">
            <a:off x="552450" y="742950"/>
            <a:ext cx="11087100" cy="9525"/>
          </a:xfrm>
          <a:prstGeom xmlns:a="http://schemas.openxmlformats.org/drawingml/2006/main" prst="rect">
            <a:avLst/>
          </a:prstGeom>
          <a:solidFill xmlns:a="http://schemas.openxmlformats.org/drawingml/2006/main">
            <a:srgbClr val="17141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4D6AAAF-85AD-4198-85A6-F2B2DD461C7F}"/>
              </a:ext>
            </a:extLst>
          </p:cNvPr>
          <p:cNvSpPr>
            <a:spLocks xmlns:a="http://schemas.openxmlformats.org/drawingml/2006/main" noGrp="1"/>
          </p:cNvSpPr>
          <p:nvPr/>
        </p:nvSpPr>
        <p:spPr>
          <a:xfrm xmlns:a="http://schemas.openxmlformats.org/drawingml/2006/main">
            <a:off x="11049000" y="6400800"/>
            <a:ext cx="5905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171412"/>
                </a:solidFill>
                <a:latin typeface="Arial"/>
                <a:ea typeface="Arial"/>
                <a:cs typeface="Arial"/>
              </a:defRPr>
            </a:defPPr>
          </a:lstStyle>
          <a:p xmlns:a="http://schemas.openxmlformats.org/drawingml/2006/main">
            <a:pPr>
              <a:defRPr sz="1125" b="1">
                <a:solidFill>
                  <a:srgbClr val="171412"/>
                </a:solidFill>
                <a:latin typeface="Arial"/>
                <a:ea typeface="Arial"/>
                <a:cs typeface="Arial"/>
              </a:defRPr>
            </a:pPr>
            <a:r>
              <a:rPr sz="1125" b="1">
                <a:solidFill>
                  <a:srgbClr val="171412"/>
                </a:solidFill>
                <a:latin typeface="Arial"/>
                <a:ea typeface="Arial"/>
                <a:cs typeface="Arial"/>
              </a:rPr>
              <a:t>01</a:t>
            </a:r>
          </a:p>
        </p:txBody>
      </p:sp>
      <p:pic>
        <p:nvPicPr>
          <p:cNvPr id="5" name="">
            <a:extLst xmlns:a="http://schemas.openxmlformats.org/drawingml/2006/main">
              <a:ext uri="{FF2B5EF4-FFF2-40B4-BE49-F238E27FC236}">
                <a16:creationId xmlns:a16="http://schemas.microsoft.com/office/drawing/2014/main" id="{123DC6A1-E979-4E77-808D-A4FF90BC9701}"/>
              </a:ext>
            </a:extLst>
          </p:cNvPr>
          <p:cNvPicPr>
            <a:picLocks xmlns:a="http://schemas.openxmlformats.org/drawingml/2006/main" noChangeAspect="1"/>
          </p:cNvPicPr>
          <p:nvPr/>
        </p:nvPicPr>
        <p:blipFill>
          <a:blip xmlns:r="http://schemas.openxmlformats.org/officeDocument/2006/relationships" xmlns:a="http://schemas.openxmlformats.org/drawingml/2006/main" r:embed="R2912bb0eab974543"/>
          <a:srcRect xmlns:a="http://schemas.openxmlformats.org/drawingml/2006/main" l="49000" t="15500" r="1500" b="12000"/>
          <a:stretch xmlns:a="http://schemas.openxmlformats.org/drawingml/2006/main"/>
        </p:blipFill>
        <p:spPr>
          <a:xfrm xmlns:a="http://schemas.openxmlformats.org/drawingml/2006/main">
            <a:off x="6172200" y="857250"/>
            <a:ext cx="6019800" cy="6000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34CE1A4-1D73-474E-BFC4-3A7410844195}"/>
              </a:ext>
            </a:extLst>
          </p:cNvPr>
          <p:cNvSpPr>
            <a:spLocks xmlns:a="http://schemas.openxmlformats.org/drawingml/2006/main" noGrp="1"/>
          </p:cNvSpPr>
          <p:nvPr/>
        </p:nvSpPr>
        <p:spPr>
          <a:xfrm xmlns:a="http://schemas.openxmlformats.org/drawingml/2006/main">
            <a:off x="552450" y="1638300"/>
            <a:ext cx="5905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6750" b="0">
                <a:solidFill>
                  <a:srgbClr val="171412"/>
                </a:solidFill>
                <a:latin typeface="Impact"/>
                <a:ea typeface="Impact"/>
                <a:cs typeface="Impact"/>
              </a:defRPr>
            </a:defPPr>
          </a:lstStyle>
          <a:p xmlns:a="http://schemas.openxmlformats.org/drawingml/2006/main">
            <a:pPr>
              <a:defRPr sz="6750" b="0">
                <a:solidFill>
                  <a:srgbClr val="171412"/>
                </a:solidFill>
                <a:latin typeface="Impact"/>
                <a:ea typeface="Impact"/>
                <a:cs typeface="Impact"/>
              </a:defRPr>
            </a:pPr>
            <a:r>
              <a:rPr sz="6750" b="0">
                <a:solidFill>
                  <a:srgbClr val="171412"/>
                </a:solidFill>
                <a:latin typeface="Impact"/>
                <a:ea typeface="Impact"/>
                <a:cs typeface="Impact"/>
              </a:rPr>
              <a:t>ONE THROW.</a:t>
            </a:r>
          </a:p>
        </p:txBody>
      </p:sp>
      <p:sp>
        <p:nvSpPr>
          <p:cNvPr id="7" name="">
            <a:extLst xmlns:a="http://schemas.openxmlformats.org/drawingml/2006/main">
              <a:ext uri="{FF2B5EF4-FFF2-40B4-BE49-F238E27FC236}">
                <a16:creationId xmlns:a16="http://schemas.microsoft.com/office/drawing/2014/main" id="{302EEC14-9875-4DAC-B60F-7FA318E85574}"/>
              </a:ext>
            </a:extLst>
          </p:cNvPr>
          <p:cNvSpPr>
            <a:spLocks xmlns:a="http://schemas.openxmlformats.org/drawingml/2006/main" noGrp="1"/>
          </p:cNvSpPr>
          <p:nvPr/>
        </p:nvSpPr>
        <p:spPr>
          <a:xfrm xmlns:a="http://schemas.openxmlformats.org/drawingml/2006/main">
            <a:off x="552450" y="2590800"/>
            <a:ext cx="5905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6750" b="0">
                <a:solidFill>
                  <a:srgbClr val="F3EFDF"/>
                </a:solidFill>
                <a:latin typeface="Impact"/>
                <a:ea typeface="Impact"/>
                <a:cs typeface="Impact"/>
              </a:defRPr>
            </a:defPPr>
          </a:lstStyle>
          <a:p xmlns:a="http://schemas.openxmlformats.org/drawingml/2006/main">
            <a:pPr>
              <a:defRPr sz="6750" b="0">
                <a:solidFill>
                  <a:srgbClr val="F3EFDF"/>
                </a:solidFill>
                <a:latin typeface="Impact"/>
                <a:ea typeface="Impact"/>
                <a:cs typeface="Impact"/>
              </a:defRPr>
            </a:pPr>
            <a:r>
              <a:rPr sz="6750" b="0">
                <a:solidFill>
                  <a:srgbClr val="F3EFDF"/>
                </a:solidFill>
                <a:latin typeface="Impact"/>
                <a:ea typeface="Impact"/>
                <a:cs typeface="Impact"/>
              </a:rPr>
              <a:t>YOUR WORLD.</a:t>
            </a:r>
          </a:p>
        </p:txBody>
      </p:sp>
      <p:sp>
        <p:nvSpPr>
          <p:cNvPr id="8" name="">
            <a:extLst xmlns:a="http://schemas.openxmlformats.org/drawingml/2006/main">
              <a:ext uri="{FF2B5EF4-FFF2-40B4-BE49-F238E27FC236}">
                <a16:creationId xmlns:a16="http://schemas.microsoft.com/office/drawing/2014/main" id="{93C19B93-87FE-4084-AC4A-379DC6E3FC9A}"/>
              </a:ext>
            </a:extLst>
          </p:cNvPr>
          <p:cNvSpPr>
            <a:spLocks xmlns:a="http://schemas.openxmlformats.org/drawingml/2006/main" noGrp="1"/>
          </p:cNvSpPr>
          <p:nvPr/>
        </p:nvSpPr>
        <p:spPr>
          <a:xfrm xmlns:a="http://schemas.openxmlformats.org/drawingml/2006/main">
            <a:off x="581025" y="3943350"/>
            <a:ext cx="53340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325" b="0">
                <a:solidFill>
                  <a:srgbClr val="171412"/>
                </a:solidFill>
                <a:latin typeface="Arial"/>
                <a:ea typeface="Arial"/>
                <a:cs typeface="Arial"/>
              </a:defRPr>
            </a:defPPr>
          </a:lstStyle>
          <a:p xmlns:a="http://schemas.openxmlformats.org/drawingml/2006/main">
            <a:pPr>
              <a:defRPr sz="2325" b="0">
                <a:solidFill>
                  <a:srgbClr val="171412"/>
                </a:solidFill>
                <a:latin typeface="Arial"/>
                <a:ea typeface="Arial"/>
                <a:cs typeface="Arial"/>
              </a:defRPr>
            </a:pPr>
            <a:r>
              <a:rPr sz="2325" b="0">
                <a:solidFill>
                  <a:srgbClr val="171412"/>
                </a:solidFill>
                <a:latin typeface="Arial"/>
                <a:ea typeface="Arial"/>
                <a:cs typeface="Arial"/>
              </a:rPr>
              <a:t>Before Apple Pay,</a:t>
            </a:r>
          </a:p>
          <a:p xmlns:a="http://schemas.openxmlformats.org/drawingml/2006/main">
            <a:pPr>
              <a:defRPr sz="2325" b="0">
                <a:solidFill>
                  <a:srgbClr val="171412"/>
                </a:solidFill>
                <a:latin typeface="Arial"/>
                <a:ea typeface="Arial"/>
                <a:cs typeface="Arial"/>
              </a:defRPr>
            </a:pPr>
            <a:r>
              <a:rPr sz="2325" b="0">
                <a:solidFill>
                  <a:srgbClr val="171412"/>
                </a:solidFill>
                <a:latin typeface="Arial"/>
                <a:ea typeface="Arial"/>
                <a:cs typeface="Arial"/>
              </a:rPr>
              <a:t>there was milk money.</a:t>
            </a:r>
          </a:p>
        </p:txBody>
      </p:sp>
      <p:sp>
        <p:nvSpPr>
          <p:cNvPr id="9" name="">
            <a:extLst xmlns:a="http://schemas.openxmlformats.org/drawingml/2006/main">
              <a:ext uri="{FF2B5EF4-FFF2-40B4-BE49-F238E27FC236}">
                <a16:creationId xmlns:a16="http://schemas.microsoft.com/office/drawing/2014/main" id="{E9DF9B9E-CA51-496E-9123-B2F202EE7C02}"/>
              </a:ext>
            </a:extLst>
          </p:cNvPr>
          <p:cNvSpPr>
            <a:spLocks xmlns:a="http://schemas.openxmlformats.org/drawingml/2006/main" noGrp="1"/>
          </p:cNvSpPr>
          <p:nvPr/>
        </p:nvSpPr>
        <p:spPr>
          <a:xfrm xmlns:a="http://schemas.openxmlformats.org/drawingml/2006/main">
            <a:off x="581025" y="5029200"/>
            <a:ext cx="5238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800" b="0">
                <a:solidFill>
                  <a:srgbClr val="171412"/>
                </a:solidFill>
                <a:latin typeface="Arial"/>
                <a:ea typeface="Arial"/>
                <a:cs typeface="Arial"/>
              </a:defRPr>
            </a:defPPr>
          </a:lstStyle>
          <a:p xmlns:a="http://schemas.openxmlformats.org/drawingml/2006/main">
            <a:pPr>
              <a:defRPr sz="1800" b="0">
                <a:solidFill>
                  <a:srgbClr val="171412"/>
                </a:solidFill>
                <a:latin typeface="Arial"/>
                <a:ea typeface="Arial"/>
                <a:cs typeface="Arial"/>
              </a:defRPr>
            </a:pPr>
            <a:r>
              <a:rPr sz="1800" b="0">
                <a:solidFill>
                  <a:srgbClr val="171412"/>
                </a:solidFill>
                <a:latin typeface="Arial"/>
                <a:ea typeface="Arial"/>
                <a:cs typeface="Arial"/>
              </a:rPr>
              <a:t>The schoolyard game, reimagined</a:t>
            </a:r>
          </a:p>
          <a:p xmlns:a="http://schemas.openxmlformats.org/drawingml/2006/main">
            <a:pPr>
              <a:defRPr sz="1800" b="0">
                <a:solidFill>
                  <a:srgbClr val="171412"/>
                </a:solidFill>
                <a:latin typeface="Arial"/>
                <a:ea typeface="Arial"/>
                <a:cs typeface="Arial"/>
              </a:defRPr>
            </a:pPr>
            <a:r>
              <a:rPr sz="1800" b="0">
                <a:solidFill>
                  <a:srgbClr val="171412"/>
                </a:solidFill>
                <a:latin typeface="Arial"/>
                <a:ea typeface="Arial"/>
                <a:cs typeface="Arial"/>
              </a:rPr>
              <a:t>for a global gaming community.</a:t>
            </a:r>
          </a:p>
        </p:txBody>
      </p:sp>
      <p:sp>
        <p:nvSpPr>
          <p:cNvPr id="10" name="">
            <a:extLst xmlns:a="http://schemas.openxmlformats.org/drawingml/2006/main">
              <a:ext uri="{FF2B5EF4-FFF2-40B4-BE49-F238E27FC236}">
                <a16:creationId xmlns:a16="http://schemas.microsoft.com/office/drawing/2014/main" id="{3387E1D6-4777-4C36-BE5B-06B12399CC46}"/>
              </a:ext>
            </a:extLst>
          </p:cNvPr>
          <p:cNvSpPr>
            <a:spLocks xmlns:a="http://schemas.openxmlformats.org/drawingml/2006/main" noGrp="1"/>
          </p:cNvSpPr>
          <p:nvPr/>
        </p:nvSpPr>
        <p:spPr>
          <a:xfrm xmlns:a="http://schemas.openxmlformats.org/drawingml/2006/main">
            <a:off x="581025" y="6229350"/>
            <a:ext cx="619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171412"/>
                </a:solidFill>
                <a:latin typeface="Arial"/>
                <a:ea typeface="Arial"/>
                <a:cs typeface="Arial"/>
              </a:defRPr>
            </a:defPPr>
          </a:lstStyle>
          <a:p xmlns:a="http://schemas.openxmlformats.org/drawingml/2006/main">
            <a:pPr>
              <a:defRPr sz="1125" b="1">
                <a:solidFill>
                  <a:srgbClr val="171412"/>
                </a:solidFill>
                <a:latin typeface="Arial"/>
                <a:ea typeface="Arial"/>
                <a:cs typeface="Arial"/>
              </a:defRPr>
            </a:pPr>
            <a:r>
              <a:rPr sz="1125" b="1">
                <a:solidFill>
                  <a:srgbClr val="171412"/>
                </a:solidFill>
                <a:latin typeface="Arial"/>
                <a:ea typeface="Arial"/>
                <a:cs typeface="Arial"/>
              </a:rPr>
              <a:t>A PLAYABLE DEMO. A BRAND TO BUILD.</a:t>
            </a:r>
          </a:p>
        </p:txBody>
      </p:sp>
    </p:spTree>
    <p:extLst>
      <p:ext uri="{BB962C8B-B14F-4D97-AF65-F5344CB8AC3E}">
        <p14:creationId xmlns:p14="http://schemas.microsoft.com/office/powerpoint/2010/main" val="559011288"/>
      </p:ext>
    </p:extLst>
  </p:cSld>
</p:sld>
</file>

<file path=ppt/slides/slide2.xml><?xml version="1.0" encoding="utf-8"?>
<p:sld xmlns:p="http://schemas.openxmlformats.org/presentationml/2006/main">
  <p:cSld>
    <p:bg>
      <p:bgPr>
        <a:solidFill xmlns:a="http://schemas.openxmlformats.org/drawingml/2006/main">
          <a:srgbClr val="F1DDAE"/>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DC10084-E060-4054-83BC-F9D6FD1D65D2}"/>
              </a:ext>
            </a:extLst>
          </p:cNvPr>
          <p:cNvSpPr>
            <a:spLocks xmlns:a="http://schemas.openxmlformats.org/drawingml/2006/main" noGrp="1"/>
          </p:cNvSpPr>
          <p:nvPr/>
        </p:nvSpPr>
        <p:spPr>
          <a:xfrm xmlns:a="http://schemas.openxmlformats.org/drawingml/2006/main">
            <a:off x="552450" y="257175"/>
            <a:ext cx="228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171412"/>
                </a:solidFill>
                <a:latin typeface="Arial"/>
                <a:ea typeface="Arial"/>
                <a:cs typeface="Arial"/>
              </a:defRPr>
            </a:defPPr>
          </a:lstStyle>
          <a:p xmlns:a="http://schemas.openxmlformats.org/drawingml/2006/main">
            <a:pPr>
              <a:defRPr sz="1650" b="1">
                <a:solidFill>
                  <a:srgbClr val="171412"/>
                </a:solidFill>
                <a:latin typeface="Arial"/>
                <a:ea typeface="Arial"/>
                <a:cs typeface="Arial"/>
              </a:defRPr>
            </a:pPr>
            <a:r>
              <a:rPr sz="1650" b="1">
                <a:solidFill>
                  <a:srgbClr val="171412"/>
                </a:solidFill>
                <a:latin typeface="Arial"/>
                <a:ea typeface="Arial"/>
                <a:cs typeface="Arial"/>
              </a:rPr>
              <a:t>SCHALLERN</a:t>
            </a:r>
          </a:p>
        </p:txBody>
      </p:sp>
      <p:sp>
        <p:nvSpPr>
          <p:cNvPr id="2" name="">
            <a:extLst xmlns:a="http://schemas.openxmlformats.org/drawingml/2006/main">
              <a:ext uri="{FF2B5EF4-FFF2-40B4-BE49-F238E27FC236}">
                <a16:creationId xmlns:a16="http://schemas.microsoft.com/office/drawing/2014/main" id="{471CE251-F141-4322-A4FC-CD88ED803DFF}"/>
              </a:ext>
            </a:extLst>
          </p:cNvPr>
          <p:cNvSpPr>
            <a:spLocks xmlns:a="http://schemas.openxmlformats.org/drawingml/2006/main" noGrp="1"/>
          </p:cNvSpPr>
          <p:nvPr/>
        </p:nvSpPr>
        <p:spPr>
          <a:xfrm xmlns:a="http://schemas.openxmlformats.org/drawingml/2006/main">
            <a:off x="6858000" y="266700"/>
            <a:ext cx="4781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75" b="1">
                <a:solidFill>
                  <a:srgbClr val="171412"/>
                </a:solidFill>
                <a:latin typeface="Arial"/>
                <a:ea typeface="Arial"/>
                <a:cs typeface="Arial"/>
              </a:defRPr>
            </a:defPPr>
          </a:lstStyle>
          <a:p xmlns:a="http://schemas.openxmlformats.org/drawingml/2006/main">
            <a:pPr>
              <a:defRPr sz="975" b="1">
                <a:solidFill>
                  <a:srgbClr val="171412"/>
                </a:solidFill>
                <a:latin typeface="Arial"/>
                <a:ea typeface="Arial"/>
                <a:cs typeface="Arial"/>
              </a:defRPr>
            </a:pPr>
            <a:r>
              <a:rPr sz="975" b="1">
                <a:solidFill>
                  <a:srgbClr val="171412"/>
                </a:solidFill>
                <a:latin typeface="Arial"/>
                <a:ea typeface="Arial"/>
                <a:cs typeface="Arial"/>
              </a:rPr>
              <a:t>GERMANY / THE 1980s</a:t>
            </a:r>
          </a:p>
        </p:txBody>
      </p:sp>
      <p:sp>
        <p:nvSpPr>
          <p:cNvPr id="3" name="">
            <a:extLst xmlns:a="http://schemas.openxmlformats.org/drawingml/2006/main">
              <a:ext uri="{FF2B5EF4-FFF2-40B4-BE49-F238E27FC236}">
                <a16:creationId xmlns:a16="http://schemas.microsoft.com/office/drawing/2014/main" id="{D6979E72-04BF-4802-BDF1-A8D523A2B43B}"/>
              </a:ext>
            </a:extLst>
          </p:cNvPr>
          <p:cNvSpPr>
            <a:spLocks xmlns:a="http://schemas.openxmlformats.org/drawingml/2006/main" noGrp="1"/>
          </p:cNvSpPr>
          <p:nvPr/>
        </p:nvSpPr>
        <p:spPr>
          <a:xfrm xmlns:a="http://schemas.openxmlformats.org/drawingml/2006/main">
            <a:off x="552450" y="742950"/>
            <a:ext cx="11087100" cy="9525"/>
          </a:xfrm>
          <a:prstGeom xmlns:a="http://schemas.openxmlformats.org/drawingml/2006/main" prst="rect">
            <a:avLst/>
          </a:prstGeom>
          <a:solidFill xmlns:a="http://schemas.openxmlformats.org/drawingml/2006/main">
            <a:srgbClr val="17141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1F1C20C-5CBF-4A07-999C-425CBE4AC5A9}"/>
              </a:ext>
            </a:extLst>
          </p:cNvPr>
          <p:cNvSpPr>
            <a:spLocks xmlns:a="http://schemas.openxmlformats.org/drawingml/2006/main" noGrp="1"/>
          </p:cNvSpPr>
          <p:nvPr/>
        </p:nvSpPr>
        <p:spPr>
          <a:xfrm xmlns:a="http://schemas.openxmlformats.org/drawingml/2006/main">
            <a:off x="11049000" y="6400800"/>
            <a:ext cx="5905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171412"/>
                </a:solidFill>
                <a:latin typeface="Arial"/>
                <a:ea typeface="Arial"/>
                <a:cs typeface="Arial"/>
              </a:defRPr>
            </a:defPPr>
          </a:lstStyle>
          <a:p xmlns:a="http://schemas.openxmlformats.org/drawingml/2006/main">
            <a:pPr>
              <a:defRPr sz="1125" b="1">
                <a:solidFill>
                  <a:srgbClr val="171412"/>
                </a:solidFill>
                <a:latin typeface="Arial"/>
                <a:ea typeface="Arial"/>
                <a:cs typeface="Arial"/>
              </a:defRPr>
            </a:pPr>
            <a:r>
              <a:rPr sz="1125" b="1">
                <a:solidFill>
                  <a:srgbClr val="171412"/>
                </a:solidFill>
                <a:latin typeface="Arial"/>
                <a:ea typeface="Arial"/>
                <a:cs typeface="Arial"/>
              </a:rPr>
              <a:t>02</a:t>
            </a:r>
          </a:p>
        </p:txBody>
      </p:sp>
      <p:pic>
        <p:nvPicPr>
          <p:cNvPr id="5" name="">
            <a:extLst xmlns:a="http://schemas.openxmlformats.org/drawingml/2006/main">
              <a:ext uri="{FF2B5EF4-FFF2-40B4-BE49-F238E27FC236}">
                <a16:creationId xmlns:a16="http://schemas.microsoft.com/office/drawing/2014/main" id="{E40252A9-05F6-4114-9C50-5A149B13A7A9}"/>
              </a:ext>
            </a:extLst>
          </p:cNvPr>
          <p:cNvPicPr>
            <a:picLocks xmlns:a="http://schemas.openxmlformats.org/drawingml/2006/main" noChangeAspect="1"/>
          </p:cNvPicPr>
          <p:nvPr/>
        </p:nvPicPr>
        <p:blipFill>
          <a:blip xmlns:r="http://schemas.openxmlformats.org/officeDocument/2006/relationships" xmlns:a="http://schemas.openxmlformats.org/drawingml/2006/main" r:embed="Re42d7d815b4a41ad"/>
          <a:srcRect xmlns:a="http://schemas.openxmlformats.org/drawingml/2006/main" l="0" t="14000" r="48000" b="16000"/>
          <a:stretch xmlns:a="http://schemas.openxmlformats.org/drawingml/2006/main"/>
        </p:blipFill>
        <p:spPr>
          <a:xfrm xmlns:a="http://schemas.openxmlformats.org/drawingml/2006/main">
            <a:off x="0" y="1066800"/>
            <a:ext cx="6096000" cy="53816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13E79F2-E131-4B92-A8F5-1CB87E37D987}"/>
              </a:ext>
            </a:extLst>
          </p:cNvPr>
          <p:cNvSpPr>
            <a:spLocks xmlns:a="http://schemas.openxmlformats.org/drawingml/2006/main" noGrp="1"/>
          </p:cNvSpPr>
          <p:nvPr/>
        </p:nvSpPr>
        <p:spPr>
          <a:xfrm xmlns:a="http://schemas.openxmlformats.org/drawingml/2006/main">
            <a:off x="6572250" y="12096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050" b="1">
                <a:solidFill>
                  <a:srgbClr val="B34B2C"/>
                </a:solidFill>
                <a:latin typeface="Arial"/>
                <a:ea typeface="Arial"/>
                <a:cs typeface="Arial"/>
              </a:defRPr>
            </a:defPPr>
          </a:lstStyle>
          <a:p xmlns:a="http://schemas.openxmlformats.org/drawingml/2006/main">
            <a:pPr>
              <a:defRPr sz="1050" b="1">
                <a:solidFill>
                  <a:srgbClr val="B34B2C"/>
                </a:solidFill>
                <a:latin typeface="Arial"/>
                <a:ea typeface="Arial"/>
                <a:cs typeface="Arial"/>
              </a:defRPr>
            </a:pPr>
            <a:r>
              <a:rPr sz="1050" b="1">
                <a:solidFill>
                  <a:srgbClr val="B34B2C"/>
                </a:solidFill>
                <a:latin typeface="Arial"/>
                <a:ea typeface="Arial"/>
                <a:cs typeface="Arial"/>
              </a:rPr>
              <a:t>FROM KAI'S CHILDHOOD</a:t>
            </a:r>
          </a:p>
        </p:txBody>
      </p:sp>
      <p:sp>
        <p:nvSpPr>
          <p:cNvPr id="7" name="">
            <a:extLst xmlns:a="http://schemas.openxmlformats.org/drawingml/2006/main">
              <a:ext uri="{FF2B5EF4-FFF2-40B4-BE49-F238E27FC236}">
                <a16:creationId xmlns:a16="http://schemas.microsoft.com/office/drawing/2014/main" id="{A02AB158-5A6A-4C60-855A-D73F0AC51B35}"/>
              </a:ext>
            </a:extLst>
          </p:cNvPr>
          <p:cNvSpPr>
            <a:spLocks xmlns:a="http://schemas.openxmlformats.org/drawingml/2006/main" noGrp="1"/>
          </p:cNvSpPr>
          <p:nvPr/>
        </p:nvSpPr>
        <p:spPr>
          <a:xfrm xmlns:a="http://schemas.openxmlformats.org/drawingml/2006/main">
            <a:off x="6534150" y="1666875"/>
            <a:ext cx="5238750"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5175" b="0">
                <a:solidFill>
                  <a:srgbClr val="B34B2C"/>
                </a:solidFill>
                <a:latin typeface="Impact"/>
                <a:ea typeface="Impact"/>
                <a:cs typeface="Impact"/>
              </a:defRPr>
            </a:defPPr>
          </a:lstStyle>
          <a:p xmlns:a="http://schemas.openxmlformats.org/drawingml/2006/main">
            <a:pPr>
              <a:defRPr sz="5175" b="0">
                <a:solidFill>
                  <a:srgbClr val="B34B2C"/>
                </a:solidFill>
                <a:latin typeface="Impact"/>
                <a:ea typeface="Impact"/>
                <a:cs typeface="Impact"/>
              </a:defRPr>
            </a:pPr>
            <a:r>
              <a:rPr sz="5175" b="0">
                <a:solidFill>
                  <a:srgbClr val="B34B2C"/>
                </a:solidFill>
                <a:latin typeface="Impact"/>
                <a:ea typeface="Impact"/>
                <a:cs typeface="Impact"/>
              </a:rPr>
              <a:t>THE STAKES?</a:t>
            </a:r>
          </a:p>
          <a:p xmlns:a="http://schemas.openxmlformats.org/drawingml/2006/main">
            <a:pPr>
              <a:defRPr sz="5175" b="0">
                <a:solidFill>
                  <a:srgbClr val="B34B2C"/>
                </a:solidFill>
                <a:latin typeface="Impact"/>
                <a:ea typeface="Impact"/>
                <a:cs typeface="Impact"/>
              </a:defRPr>
            </a:pPr>
            <a:r>
              <a:rPr sz="5175" b="0">
                <a:solidFill>
                  <a:srgbClr val="B34B2C"/>
                </a:solidFill>
                <a:latin typeface="Impact"/>
                <a:ea typeface="Impact"/>
                <a:cs typeface="Impact"/>
              </a:rPr>
              <a:t>MILK MONEY.</a:t>
            </a:r>
          </a:p>
        </p:txBody>
      </p:sp>
      <p:sp>
        <p:nvSpPr>
          <p:cNvPr id="8" name="">
            <a:extLst xmlns:a="http://schemas.openxmlformats.org/drawingml/2006/main">
              <a:ext uri="{FF2B5EF4-FFF2-40B4-BE49-F238E27FC236}">
                <a16:creationId xmlns:a16="http://schemas.microsoft.com/office/drawing/2014/main" id="{7F183342-78C6-4331-8F68-6375682D302B}"/>
              </a:ext>
            </a:extLst>
          </p:cNvPr>
          <p:cNvSpPr>
            <a:spLocks xmlns:a="http://schemas.openxmlformats.org/drawingml/2006/main" noGrp="1"/>
          </p:cNvSpPr>
          <p:nvPr/>
        </p:nvSpPr>
        <p:spPr>
          <a:xfrm xmlns:a="http://schemas.openxmlformats.org/drawingml/2006/main">
            <a:off x="6572250" y="3495675"/>
            <a:ext cx="4953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875" b="0">
                <a:solidFill>
                  <a:srgbClr val="171412"/>
                </a:solidFill>
                <a:latin typeface="Arial"/>
                <a:ea typeface="Arial"/>
                <a:cs typeface="Arial"/>
              </a:defRPr>
            </a:defPPr>
          </a:lstStyle>
          <a:p xmlns:a="http://schemas.openxmlformats.org/drawingml/2006/main">
            <a:pPr>
              <a:defRPr sz="1875" b="0">
                <a:solidFill>
                  <a:srgbClr val="171412"/>
                </a:solidFill>
                <a:latin typeface="Arial"/>
                <a:ea typeface="Arial"/>
                <a:cs typeface="Arial"/>
              </a:defRPr>
            </a:pPr>
            <a:r>
              <a:rPr sz="1875" b="0">
                <a:solidFill>
                  <a:srgbClr val="171412"/>
                </a:solidFill>
                <a:latin typeface="Arial"/>
                <a:ea typeface="Arial"/>
                <a:cs typeface="Arial"/>
              </a:rPr>
              <a:t>A schoolyard wall. A few friends.</a:t>
            </a:r>
          </a:p>
          <a:p xmlns:a="http://schemas.openxmlformats.org/drawingml/2006/main">
            <a:pPr>
              <a:defRPr sz="1875" b="0">
                <a:solidFill>
                  <a:srgbClr val="171412"/>
                </a:solidFill>
                <a:latin typeface="Arial"/>
                <a:ea typeface="Arial"/>
                <a:cs typeface="Arial"/>
              </a:defRPr>
            </a:pPr>
            <a:r>
              <a:rPr sz="1875" b="0">
                <a:solidFill>
                  <a:srgbClr val="171412"/>
                </a:solidFill>
                <a:latin typeface="Arial"/>
                <a:ea typeface="Arial"/>
                <a:cs typeface="Arial"/>
              </a:rPr>
              <a:t>Pfennig coins meant for school milk.</a:t>
            </a:r>
          </a:p>
        </p:txBody>
      </p:sp>
      <p:sp>
        <p:nvSpPr>
          <p:cNvPr id="9" name="">
            <a:extLst xmlns:a="http://schemas.openxmlformats.org/drawingml/2006/main">
              <a:ext uri="{FF2B5EF4-FFF2-40B4-BE49-F238E27FC236}">
                <a16:creationId xmlns:a16="http://schemas.microsoft.com/office/drawing/2014/main" id="{B6BEFB9B-DD59-4D0E-B4D5-3F79114E31CC}"/>
              </a:ext>
            </a:extLst>
          </p:cNvPr>
          <p:cNvSpPr>
            <a:spLocks xmlns:a="http://schemas.openxmlformats.org/drawingml/2006/main" noGrp="1"/>
          </p:cNvSpPr>
          <p:nvPr/>
        </p:nvSpPr>
        <p:spPr>
          <a:xfrm xmlns:a="http://schemas.openxmlformats.org/drawingml/2006/main">
            <a:off x="6572250" y="4438650"/>
            <a:ext cx="4953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800" b="0">
                <a:solidFill>
                  <a:srgbClr val="171412"/>
                </a:solidFill>
                <a:latin typeface="Arial"/>
                <a:ea typeface="Arial"/>
                <a:cs typeface="Arial"/>
              </a:defRPr>
            </a:defPPr>
          </a:lstStyle>
          <a:p xmlns:a="http://schemas.openxmlformats.org/drawingml/2006/main">
            <a:pPr>
              <a:defRPr sz="1800" b="0">
                <a:solidFill>
                  <a:srgbClr val="171412"/>
                </a:solidFill>
                <a:latin typeface="Arial"/>
                <a:ea typeface="Arial"/>
                <a:cs typeface="Arial"/>
              </a:defRPr>
            </a:pPr>
            <a:r>
              <a:rPr sz="1800" b="0">
                <a:solidFill>
                  <a:srgbClr val="171412"/>
                </a:solidFill>
                <a:latin typeface="Arial"/>
                <a:ea typeface="Arial"/>
                <a:cs typeface="Arial"/>
              </a:rPr>
              <a:t>Closest to the wall took the coins.</a:t>
            </a:r>
          </a:p>
          <a:p xmlns:a="http://schemas.openxmlformats.org/drawingml/2006/main">
            <a:pPr>
              <a:defRPr sz="1800" b="0">
                <a:solidFill>
                  <a:srgbClr val="171412"/>
                </a:solidFill>
                <a:latin typeface="Arial"/>
                <a:ea typeface="Arial"/>
                <a:cs typeface="Arial"/>
              </a:defRPr>
            </a:pPr>
            <a:r>
              <a:rPr sz="1800" b="0">
                <a:solidFill>
                  <a:srgbClr val="171412"/>
                </a:solidFill>
                <a:latin typeface="Arial"/>
                <a:ea typeface="Arial"/>
                <a:cs typeface="Arial"/>
              </a:rPr>
              <a:t>Lose, and some days there was no milk.</a:t>
            </a:r>
          </a:p>
        </p:txBody>
      </p:sp>
      <p:sp>
        <p:nvSpPr>
          <p:cNvPr id="10" name="">
            <a:extLst xmlns:a="http://schemas.openxmlformats.org/drawingml/2006/main">
              <a:ext uri="{FF2B5EF4-FFF2-40B4-BE49-F238E27FC236}">
                <a16:creationId xmlns:a16="http://schemas.microsoft.com/office/drawing/2014/main" id="{4B9320D5-CDC5-4544-A4AE-09CEFFFD9558}"/>
              </a:ext>
            </a:extLst>
          </p:cNvPr>
          <p:cNvSpPr>
            <a:spLocks xmlns:a="http://schemas.openxmlformats.org/drawingml/2006/main" noGrp="1"/>
          </p:cNvSpPr>
          <p:nvPr/>
        </p:nvSpPr>
        <p:spPr>
          <a:xfrm xmlns:a="http://schemas.openxmlformats.org/drawingml/2006/main">
            <a:off x="6572250" y="5486400"/>
            <a:ext cx="4953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100" b="1">
                <a:solidFill>
                  <a:srgbClr val="B34B2C"/>
                </a:solidFill>
                <a:latin typeface="Arial"/>
                <a:ea typeface="Arial"/>
                <a:cs typeface="Arial"/>
              </a:defRPr>
            </a:defPPr>
          </a:lstStyle>
          <a:p xmlns:a="http://schemas.openxmlformats.org/drawingml/2006/main">
            <a:pPr>
              <a:defRPr sz="2100" b="1">
                <a:solidFill>
                  <a:srgbClr val="B34B2C"/>
                </a:solidFill>
                <a:latin typeface="Arial"/>
                <a:ea typeface="Arial"/>
                <a:cs typeface="Arial"/>
              </a:defRPr>
            </a:pPr>
            <a:r>
              <a:rPr sz="2100" b="1">
                <a:solidFill>
                  <a:srgbClr val="B34B2C"/>
                </a:solidFill>
                <a:latin typeface="Arial"/>
                <a:ea typeface="Arial"/>
                <a:cs typeface="Arial"/>
              </a:rPr>
              <a:t>Small change. Big feelings.</a:t>
            </a:r>
          </a:p>
        </p:txBody>
      </p:sp>
      <p:sp>
        <p:nvSpPr>
          <p:cNvPr id="11" name="">
            <a:extLst xmlns:a="http://schemas.openxmlformats.org/drawingml/2006/main">
              <a:ext uri="{FF2B5EF4-FFF2-40B4-BE49-F238E27FC236}">
                <a16:creationId xmlns:a16="http://schemas.microsoft.com/office/drawing/2014/main" id="{9ADFD1D7-4D69-4281-BC25-420F587233B4}"/>
              </a:ext>
            </a:extLst>
          </p:cNvPr>
          <p:cNvSpPr>
            <a:spLocks xmlns:a="http://schemas.openxmlformats.org/drawingml/2006/main" noGrp="1"/>
          </p:cNvSpPr>
          <p:nvPr/>
        </p:nvSpPr>
        <p:spPr>
          <a:xfrm xmlns:a="http://schemas.openxmlformats.org/drawingml/2006/main">
            <a:off x="6572250" y="6076950"/>
            <a:ext cx="495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B34B2C"/>
                </a:solidFill>
                <a:latin typeface="Arial"/>
                <a:ea typeface="Arial"/>
                <a:cs typeface="Arial"/>
              </a:defRPr>
            </a:defPPr>
          </a:lstStyle>
          <a:p xmlns:a="http://schemas.openxmlformats.org/drawingml/2006/main">
            <a:pPr>
              <a:defRPr sz="1425" b="0">
                <a:solidFill>
                  <a:srgbClr val="B34B2C"/>
                </a:solidFill>
                <a:latin typeface="Arial"/>
                <a:ea typeface="Arial"/>
                <a:cs typeface="Arial"/>
              </a:defRPr>
            </a:pPr>
            <a:r>
              <a:rPr sz="1425" b="0">
                <a:solidFill>
                  <a:srgbClr val="B34B2C"/>
                </a:solidFill>
                <a:latin typeface="Arial"/>
                <a:ea typeface="Arial"/>
                <a:cs typeface="Arial"/>
              </a:rPr>
              <a:t>Kai Zimmer · Founder</a:t>
            </a:r>
          </a:p>
        </p:txBody>
      </p:sp>
    </p:spTree>
    <p:extLst>
      <p:ext uri="{BB962C8B-B14F-4D97-AF65-F5344CB8AC3E}">
        <p14:creationId xmlns:p14="http://schemas.microsoft.com/office/powerpoint/2010/main" val="2015703898"/>
      </p:ext>
    </p:extLst>
  </p:cSld>
</p:sld>
</file>

<file path=ppt/slides/slide3.xml><?xml version="1.0" encoding="utf-8"?>
<p:sld xmlns:p="http://schemas.openxmlformats.org/presentationml/2006/main">
  <p:cSld>
    <p:bg>
      <p:bgPr>
        <a:solidFill xmlns:a="http://schemas.openxmlformats.org/drawingml/2006/main">
          <a:srgbClr val="171412"/>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1F83189-E820-4AB2-820A-BE625F0662BA}"/>
              </a:ext>
            </a:extLst>
          </p:cNvPr>
          <p:cNvSpPr>
            <a:spLocks xmlns:a="http://schemas.openxmlformats.org/drawingml/2006/main" noGrp="1"/>
          </p:cNvSpPr>
          <p:nvPr/>
        </p:nvSpPr>
        <p:spPr>
          <a:xfrm xmlns:a="http://schemas.openxmlformats.org/drawingml/2006/main">
            <a:off x="552450" y="257175"/>
            <a:ext cx="228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F3EFDF"/>
                </a:solidFill>
                <a:latin typeface="Arial"/>
                <a:ea typeface="Arial"/>
                <a:cs typeface="Arial"/>
              </a:defRPr>
            </a:defPPr>
          </a:lstStyle>
          <a:p xmlns:a="http://schemas.openxmlformats.org/drawingml/2006/main">
            <a:pPr>
              <a:defRPr sz="1650" b="1">
                <a:solidFill>
                  <a:srgbClr val="F3EFDF"/>
                </a:solidFill>
                <a:latin typeface="Arial"/>
                <a:ea typeface="Arial"/>
                <a:cs typeface="Arial"/>
              </a:defRPr>
            </a:pPr>
            <a:r>
              <a:rPr sz="1650" b="1">
                <a:solidFill>
                  <a:srgbClr val="F3EFDF"/>
                </a:solidFill>
                <a:latin typeface="Arial"/>
                <a:ea typeface="Arial"/>
                <a:cs typeface="Arial"/>
              </a:rPr>
              <a:t>SCHALLERN</a:t>
            </a:r>
          </a:p>
        </p:txBody>
      </p:sp>
      <p:sp>
        <p:nvSpPr>
          <p:cNvPr id="2" name="">
            <a:extLst xmlns:a="http://schemas.openxmlformats.org/drawingml/2006/main">
              <a:ext uri="{FF2B5EF4-FFF2-40B4-BE49-F238E27FC236}">
                <a16:creationId xmlns:a16="http://schemas.microsoft.com/office/drawing/2014/main" id="{1DC28564-D232-466D-8162-0A289907E4AB}"/>
              </a:ext>
            </a:extLst>
          </p:cNvPr>
          <p:cNvSpPr>
            <a:spLocks xmlns:a="http://schemas.openxmlformats.org/drawingml/2006/main" noGrp="1"/>
          </p:cNvSpPr>
          <p:nvPr/>
        </p:nvSpPr>
        <p:spPr>
          <a:xfrm xmlns:a="http://schemas.openxmlformats.org/drawingml/2006/main">
            <a:off x="6858000" y="266700"/>
            <a:ext cx="4781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75" b="1">
                <a:solidFill>
                  <a:srgbClr val="F3EFDF"/>
                </a:solidFill>
                <a:latin typeface="Arial"/>
                <a:ea typeface="Arial"/>
                <a:cs typeface="Arial"/>
              </a:defRPr>
            </a:defPPr>
          </a:lstStyle>
          <a:p xmlns:a="http://schemas.openxmlformats.org/drawingml/2006/main">
            <a:pPr>
              <a:defRPr sz="975" b="1">
                <a:solidFill>
                  <a:srgbClr val="F3EFDF"/>
                </a:solidFill>
                <a:latin typeface="Arial"/>
                <a:ea typeface="Arial"/>
                <a:cs typeface="Arial"/>
              </a:defRPr>
            </a:pPr>
            <a:r>
              <a:rPr sz="975" b="1">
                <a:solidFill>
                  <a:srgbClr val="F3EFDF"/>
                </a:solidFill>
                <a:latin typeface="Arial"/>
                <a:ea typeface="Arial"/>
                <a:cs typeface="Arial"/>
              </a:rPr>
              <a:t>THE GAME</a:t>
            </a:r>
          </a:p>
        </p:txBody>
      </p:sp>
      <p:sp>
        <p:nvSpPr>
          <p:cNvPr id="3" name="">
            <a:extLst xmlns:a="http://schemas.openxmlformats.org/drawingml/2006/main">
              <a:ext uri="{FF2B5EF4-FFF2-40B4-BE49-F238E27FC236}">
                <a16:creationId xmlns:a16="http://schemas.microsoft.com/office/drawing/2014/main" id="{7F17EE33-40E3-453C-BB34-1D8D811443EC}"/>
              </a:ext>
            </a:extLst>
          </p:cNvPr>
          <p:cNvSpPr>
            <a:spLocks xmlns:a="http://schemas.openxmlformats.org/drawingml/2006/main" noGrp="1"/>
          </p:cNvSpPr>
          <p:nvPr/>
        </p:nvSpPr>
        <p:spPr>
          <a:xfrm xmlns:a="http://schemas.openxmlformats.org/drawingml/2006/main">
            <a:off x="552450" y="742950"/>
            <a:ext cx="11087100" cy="9525"/>
          </a:xfrm>
          <a:prstGeom xmlns:a="http://schemas.openxmlformats.org/drawingml/2006/main" prst="rect">
            <a:avLst/>
          </a:prstGeom>
          <a:solidFill xmlns:a="http://schemas.openxmlformats.org/drawingml/2006/main">
            <a:srgbClr val="F3EFDF"/>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E633F40-88EA-4568-85B7-924590041DAA}"/>
              </a:ext>
            </a:extLst>
          </p:cNvPr>
          <p:cNvSpPr>
            <a:spLocks xmlns:a="http://schemas.openxmlformats.org/drawingml/2006/main" noGrp="1"/>
          </p:cNvSpPr>
          <p:nvPr/>
        </p:nvSpPr>
        <p:spPr>
          <a:xfrm xmlns:a="http://schemas.openxmlformats.org/drawingml/2006/main">
            <a:off x="11049000" y="6400800"/>
            <a:ext cx="5905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F3EFDF"/>
                </a:solidFill>
                <a:latin typeface="Arial"/>
                <a:ea typeface="Arial"/>
                <a:cs typeface="Arial"/>
              </a:defRPr>
            </a:defPPr>
          </a:lstStyle>
          <a:p xmlns:a="http://schemas.openxmlformats.org/drawingml/2006/main">
            <a:pPr>
              <a:defRPr sz="1125" b="1">
                <a:solidFill>
                  <a:srgbClr val="F3EFDF"/>
                </a:solidFill>
                <a:latin typeface="Arial"/>
                <a:ea typeface="Arial"/>
                <a:cs typeface="Arial"/>
              </a:defRPr>
            </a:pPr>
            <a:r>
              <a:rPr sz="1125" b="1">
                <a:solidFill>
                  <a:srgbClr val="F3EFDF"/>
                </a:solidFill>
                <a:latin typeface="Arial"/>
                <a:ea typeface="Arial"/>
                <a:cs typeface="Arial"/>
              </a:rPr>
              <a:t>03</a:t>
            </a:r>
          </a:p>
        </p:txBody>
      </p:sp>
      <p:pic>
        <p:nvPicPr>
          <p:cNvPr id="5" name="">
            <a:extLst xmlns:a="http://schemas.openxmlformats.org/drawingml/2006/main">
              <a:ext uri="{FF2B5EF4-FFF2-40B4-BE49-F238E27FC236}">
                <a16:creationId xmlns:a16="http://schemas.microsoft.com/office/drawing/2014/main" id="{2B634CAF-00EA-4C73-B4DC-2AD49A1F76C1}"/>
              </a:ext>
            </a:extLst>
          </p:cNvPr>
          <p:cNvPicPr>
            <a:picLocks xmlns:a="http://schemas.openxmlformats.org/drawingml/2006/main" noChangeAspect="1"/>
          </p:cNvPicPr>
          <p:nvPr/>
        </p:nvPicPr>
        <p:blipFill>
          <a:blip xmlns:r="http://schemas.openxmlformats.org/officeDocument/2006/relationships" xmlns:a="http://schemas.openxmlformats.org/drawingml/2006/main" r:embed="Rf971c8a853b440e2"/>
          <a:srcRect xmlns:a="http://schemas.openxmlformats.org/drawingml/2006/main" l="11815" t="0" r="11815" b="0"/>
          <a:stretch xmlns:a="http://schemas.openxmlformats.org/drawingml/2006/main">
            <a:fillRect l="0" t="0" r="0" b="0"/>
          </a:stretch>
        </p:blipFill>
        <p:spPr>
          <a:xfrm xmlns:a="http://schemas.openxmlformats.org/drawingml/2006/main">
            <a:off x="5286375" y="752475"/>
            <a:ext cx="6905625" cy="50863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55C1884-1439-460A-9ACE-DF2C16D4D456}"/>
              </a:ext>
            </a:extLst>
          </p:cNvPr>
          <p:cNvSpPr>
            <a:spLocks xmlns:a="http://schemas.openxmlformats.org/drawingml/2006/main" noGrp="1"/>
          </p:cNvSpPr>
          <p:nvPr/>
        </p:nvSpPr>
        <p:spPr>
          <a:xfrm xmlns:a="http://schemas.openxmlformats.org/drawingml/2006/main">
            <a:off x="552450" y="1104900"/>
            <a:ext cx="4857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4875" b="0">
                <a:solidFill>
                  <a:srgbClr val="DCFF00"/>
                </a:solidFill>
                <a:latin typeface="Impact"/>
                <a:ea typeface="Impact"/>
                <a:cs typeface="Impact"/>
              </a:defRPr>
            </a:defPPr>
          </a:lstStyle>
          <a:p xmlns:a="http://schemas.openxmlformats.org/drawingml/2006/main">
            <a:pPr>
              <a:defRPr sz="4875" b="0">
                <a:solidFill>
                  <a:srgbClr val="DCFF00"/>
                </a:solidFill>
                <a:latin typeface="Impact"/>
                <a:ea typeface="Impact"/>
                <a:cs typeface="Impact"/>
              </a:defRPr>
            </a:pPr>
            <a:r>
              <a:rPr sz="4875" b="0">
                <a:solidFill>
                  <a:srgbClr val="DCFF00"/>
                </a:solidFill>
                <a:latin typeface="Impact"/>
                <a:ea typeface="Impact"/>
                <a:cs typeface="Impact"/>
              </a:rPr>
              <a:t>CLOSEST</a:t>
            </a:r>
          </a:p>
          <a:p xmlns:a="http://schemas.openxmlformats.org/drawingml/2006/main">
            <a:pPr>
              <a:defRPr sz="4875" b="0">
                <a:solidFill>
                  <a:srgbClr val="DCFF00"/>
                </a:solidFill>
                <a:latin typeface="Impact"/>
                <a:ea typeface="Impact"/>
                <a:cs typeface="Impact"/>
              </a:defRPr>
            </a:pPr>
            <a:r>
              <a:rPr sz="4875" b="0">
                <a:solidFill>
                  <a:srgbClr val="DCFF00"/>
                </a:solidFill>
                <a:latin typeface="Impact"/>
                <a:ea typeface="Impact"/>
                <a:cs typeface="Impact"/>
              </a:rPr>
              <a:t>WINS.</a:t>
            </a:r>
          </a:p>
        </p:txBody>
      </p:sp>
      <p:sp>
        <p:nvSpPr>
          <p:cNvPr id="7" name="">
            <a:extLst xmlns:a="http://schemas.openxmlformats.org/drawingml/2006/main">
              <a:ext uri="{FF2B5EF4-FFF2-40B4-BE49-F238E27FC236}">
                <a16:creationId xmlns:a16="http://schemas.microsoft.com/office/drawing/2014/main" id="{909C705B-CB02-4620-9C85-EB4F5DDF5D66}"/>
              </a:ext>
            </a:extLst>
          </p:cNvPr>
          <p:cNvSpPr>
            <a:spLocks xmlns:a="http://schemas.openxmlformats.org/drawingml/2006/main" noGrp="1"/>
          </p:cNvSpPr>
          <p:nvPr/>
        </p:nvSpPr>
        <p:spPr>
          <a:xfrm xmlns:a="http://schemas.openxmlformats.org/drawingml/2006/main">
            <a:off x="581025" y="2857500"/>
            <a:ext cx="428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275" b="1">
                <a:solidFill>
                  <a:srgbClr val="DCFF00"/>
                </a:solidFill>
                <a:latin typeface="Arial"/>
                <a:ea typeface="Arial"/>
                <a:cs typeface="Arial"/>
              </a:defRPr>
            </a:defPPr>
          </a:lstStyle>
          <a:p xmlns:a="http://schemas.openxmlformats.org/drawingml/2006/main">
            <a:pPr>
              <a:defRPr sz="1275" b="1">
                <a:solidFill>
                  <a:srgbClr val="DCFF00"/>
                </a:solidFill>
                <a:latin typeface="Arial"/>
                <a:ea typeface="Arial"/>
                <a:cs typeface="Arial"/>
              </a:defRPr>
            </a:pPr>
            <a:r>
              <a:rPr sz="1275" b="1">
                <a:solidFill>
                  <a:srgbClr val="DCFF00"/>
                </a:solidFill>
                <a:latin typeface="Arial"/>
                <a:ea typeface="Arial"/>
                <a:cs typeface="Arial"/>
              </a:rPr>
              <a:t>01 / AIM</a:t>
            </a:r>
          </a:p>
        </p:txBody>
      </p:sp>
      <p:sp>
        <p:nvSpPr>
          <p:cNvPr id="8" name="">
            <a:extLst xmlns:a="http://schemas.openxmlformats.org/drawingml/2006/main">
              <a:ext uri="{FF2B5EF4-FFF2-40B4-BE49-F238E27FC236}">
                <a16:creationId xmlns:a16="http://schemas.microsoft.com/office/drawing/2014/main" id="{1FBE0602-1C4C-41A8-832A-9B1C0E1E9EEC}"/>
              </a:ext>
            </a:extLst>
          </p:cNvPr>
          <p:cNvSpPr>
            <a:spLocks xmlns:a="http://schemas.openxmlformats.org/drawingml/2006/main" noGrp="1"/>
          </p:cNvSpPr>
          <p:nvPr/>
        </p:nvSpPr>
        <p:spPr>
          <a:xfrm xmlns:a="http://schemas.openxmlformats.org/drawingml/2006/main">
            <a:off x="581025" y="3152775"/>
            <a:ext cx="4476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F3EFDF"/>
                </a:solidFill>
                <a:latin typeface="Arial"/>
                <a:ea typeface="Arial"/>
                <a:cs typeface="Arial"/>
              </a:defRPr>
            </a:defPPr>
          </a:lstStyle>
          <a:p xmlns:a="http://schemas.openxmlformats.org/drawingml/2006/main">
            <a:pPr>
              <a:defRPr sz="1725" b="0">
                <a:solidFill>
                  <a:srgbClr val="F3EFDF"/>
                </a:solidFill>
                <a:latin typeface="Arial"/>
                <a:ea typeface="Arial"/>
                <a:cs typeface="Arial"/>
              </a:defRPr>
            </a:pPr>
            <a:r>
              <a:rPr sz="1725" b="0">
                <a:solidFill>
                  <a:srgbClr val="F3EFDF"/>
                </a:solidFill>
                <a:latin typeface="Arial"/>
                <a:ea typeface="Arial"/>
                <a:cs typeface="Arial"/>
              </a:rPr>
              <a:t>Choose direction and arc.</a:t>
            </a:r>
          </a:p>
        </p:txBody>
      </p:sp>
      <p:sp>
        <p:nvSpPr>
          <p:cNvPr id="9" name="">
            <a:extLst xmlns:a="http://schemas.openxmlformats.org/drawingml/2006/main">
              <a:ext uri="{FF2B5EF4-FFF2-40B4-BE49-F238E27FC236}">
                <a16:creationId xmlns:a16="http://schemas.microsoft.com/office/drawing/2014/main" id="{53BC4B1D-B8DC-415A-869C-DBF4E337DB5B}"/>
              </a:ext>
            </a:extLst>
          </p:cNvPr>
          <p:cNvSpPr>
            <a:spLocks xmlns:a="http://schemas.openxmlformats.org/drawingml/2006/main" noGrp="1"/>
          </p:cNvSpPr>
          <p:nvPr/>
        </p:nvSpPr>
        <p:spPr>
          <a:xfrm xmlns:a="http://schemas.openxmlformats.org/drawingml/2006/main">
            <a:off x="581025" y="3790950"/>
            <a:ext cx="428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275" b="1">
                <a:solidFill>
                  <a:srgbClr val="DCFF00"/>
                </a:solidFill>
                <a:latin typeface="Arial"/>
                <a:ea typeface="Arial"/>
                <a:cs typeface="Arial"/>
              </a:defRPr>
            </a:defPPr>
          </a:lstStyle>
          <a:p xmlns:a="http://schemas.openxmlformats.org/drawingml/2006/main">
            <a:pPr>
              <a:defRPr sz="1275" b="1">
                <a:solidFill>
                  <a:srgbClr val="DCFF00"/>
                </a:solidFill>
                <a:latin typeface="Arial"/>
                <a:ea typeface="Arial"/>
                <a:cs typeface="Arial"/>
              </a:defRPr>
            </a:pPr>
            <a:r>
              <a:rPr sz="1275" b="1">
                <a:solidFill>
                  <a:srgbClr val="DCFF00"/>
                </a:solidFill>
                <a:latin typeface="Arial"/>
                <a:ea typeface="Arial"/>
                <a:cs typeface="Arial"/>
              </a:rPr>
              <a:t>02 / FEEL</a:t>
            </a:r>
          </a:p>
        </p:txBody>
      </p:sp>
      <p:sp>
        <p:nvSpPr>
          <p:cNvPr id="10" name="">
            <a:extLst xmlns:a="http://schemas.openxmlformats.org/drawingml/2006/main">
              <a:ext uri="{FF2B5EF4-FFF2-40B4-BE49-F238E27FC236}">
                <a16:creationId xmlns:a16="http://schemas.microsoft.com/office/drawing/2014/main" id="{07B249B3-F434-4032-A543-81942411AE69}"/>
              </a:ext>
            </a:extLst>
          </p:cNvPr>
          <p:cNvSpPr>
            <a:spLocks xmlns:a="http://schemas.openxmlformats.org/drawingml/2006/main" noGrp="1"/>
          </p:cNvSpPr>
          <p:nvPr/>
        </p:nvSpPr>
        <p:spPr>
          <a:xfrm xmlns:a="http://schemas.openxmlformats.org/drawingml/2006/main">
            <a:off x="581025" y="4086225"/>
            <a:ext cx="4476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F3EFDF"/>
                </a:solidFill>
                <a:latin typeface="Arial"/>
                <a:ea typeface="Arial"/>
                <a:cs typeface="Arial"/>
              </a:defRPr>
            </a:defPPr>
          </a:lstStyle>
          <a:p xmlns:a="http://schemas.openxmlformats.org/drawingml/2006/main">
            <a:pPr>
              <a:defRPr sz="1725" b="0">
                <a:solidFill>
                  <a:srgbClr val="F3EFDF"/>
                </a:solidFill>
                <a:latin typeface="Arial"/>
                <a:ea typeface="Arial"/>
                <a:cs typeface="Arial"/>
              </a:defRPr>
            </a:pPr>
            <a:r>
              <a:rPr sz="1725" b="0">
                <a:solidFill>
                  <a:srgbClr val="F3EFDF"/>
                </a:solidFill>
                <a:latin typeface="Arial"/>
                <a:ea typeface="Arial"/>
                <a:cs typeface="Arial"/>
              </a:rPr>
              <a:t>Pull for power. Release to flip.</a:t>
            </a:r>
          </a:p>
        </p:txBody>
      </p:sp>
      <p:sp>
        <p:nvSpPr>
          <p:cNvPr id="11" name="">
            <a:extLst xmlns:a="http://schemas.openxmlformats.org/drawingml/2006/main">
              <a:ext uri="{FF2B5EF4-FFF2-40B4-BE49-F238E27FC236}">
                <a16:creationId xmlns:a16="http://schemas.microsoft.com/office/drawing/2014/main" id="{84FF6AA1-A274-4FBF-8494-BAB75CF75747}"/>
              </a:ext>
            </a:extLst>
          </p:cNvPr>
          <p:cNvSpPr>
            <a:spLocks xmlns:a="http://schemas.openxmlformats.org/drawingml/2006/main" noGrp="1"/>
          </p:cNvSpPr>
          <p:nvPr/>
        </p:nvSpPr>
        <p:spPr>
          <a:xfrm xmlns:a="http://schemas.openxmlformats.org/drawingml/2006/main">
            <a:off x="581025" y="4724400"/>
            <a:ext cx="428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275" b="1">
                <a:solidFill>
                  <a:srgbClr val="DCFF00"/>
                </a:solidFill>
                <a:latin typeface="Arial"/>
                <a:ea typeface="Arial"/>
                <a:cs typeface="Arial"/>
              </a:defRPr>
            </a:defPPr>
          </a:lstStyle>
          <a:p xmlns:a="http://schemas.openxmlformats.org/drawingml/2006/main">
            <a:pPr>
              <a:defRPr sz="1275" b="1">
                <a:solidFill>
                  <a:srgbClr val="DCFF00"/>
                </a:solidFill>
                <a:latin typeface="Arial"/>
                <a:ea typeface="Arial"/>
                <a:cs typeface="Arial"/>
              </a:defRPr>
            </a:pPr>
            <a:r>
              <a:rPr sz="1275" b="1">
                <a:solidFill>
                  <a:srgbClr val="DCFF00"/>
                </a:solidFill>
                <a:latin typeface="Arial"/>
                <a:ea typeface="Arial"/>
                <a:cs typeface="Arial"/>
              </a:rPr>
              <a:t>03 / LAND</a:t>
            </a:r>
          </a:p>
        </p:txBody>
      </p:sp>
      <p:sp>
        <p:nvSpPr>
          <p:cNvPr id="12" name="">
            <a:extLst xmlns:a="http://schemas.openxmlformats.org/drawingml/2006/main">
              <a:ext uri="{FF2B5EF4-FFF2-40B4-BE49-F238E27FC236}">
                <a16:creationId xmlns:a16="http://schemas.microsoft.com/office/drawing/2014/main" id="{788A048D-B406-477C-9184-8D8019A64101}"/>
              </a:ext>
            </a:extLst>
          </p:cNvPr>
          <p:cNvSpPr>
            <a:spLocks xmlns:a="http://schemas.openxmlformats.org/drawingml/2006/main" noGrp="1"/>
          </p:cNvSpPr>
          <p:nvPr/>
        </p:nvSpPr>
        <p:spPr>
          <a:xfrm xmlns:a="http://schemas.openxmlformats.org/drawingml/2006/main">
            <a:off x="581025" y="5019675"/>
            <a:ext cx="4476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F3EFDF"/>
                </a:solidFill>
                <a:latin typeface="Arial"/>
                <a:ea typeface="Arial"/>
                <a:cs typeface="Arial"/>
              </a:defRPr>
            </a:defPPr>
          </a:lstStyle>
          <a:p xmlns:a="http://schemas.openxmlformats.org/drawingml/2006/main">
            <a:pPr>
              <a:defRPr sz="1725" b="0">
                <a:solidFill>
                  <a:srgbClr val="F3EFDF"/>
                </a:solidFill>
                <a:latin typeface="Arial"/>
                <a:ea typeface="Arial"/>
                <a:cs typeface="Arial"/>
              </a:defRPr>
            </a:pPr>
            <a:r>
              <a:rPr sz="1725" b="0">
                <a:solidFill>
                  <a:srgbClr val="F3EFDF"/>
                </a:solidFill>
                <a:latin typeface="Arial"/>
                <a:ea typeface="Arial"/>
                <a:cs typeface="Arial"/>
              </a:rPr>
              <a:t>Bounce. Slide. Settle.</a:t>
            </a:r>
          </a:p>
        </p:txBody>
      </p:sp>
      <p:sp>
        <p:nvSpPr>
          <p:cNvPr id="13" name="">
            <a:extLst xmlns:a="http://schemas.openxmlformats.org/drawingml/2006/main">
              <a:ext uri="{FF2B5EF4-FFF2-40B4-BE49-F238E27FC236}">
                <a16:creationId xmlns:a16="http://schemas.microsoft.com/office/drawing/2014/main" id="{FBBF7522-7987-472F-98A7-0D883C8DEBA3}"/>
              </a:ext>
            </a:extLst>
          </p:cNvPr>
          <p:cNvSpPr>
            <a:spLocks xmlns:a="http://schemas.openxmlformats.org/drawingml/2006/main" noGrp="1"/>
          </p:cNvSpPr>
          <p:nvPr/>
        </p:nvSpPr>
        <p:spPr>
          <a:xfrm xmlns:a="http://schemas.openxmlformats.org/drawingml/2006/main">
            <a:off x="552450" y="5953125"/>
            <a:ext cx="10287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200" b="0">
                <a:solidFill>
                  <a:srgbClr val="F3EFDF"/>
                </a:solidFill>
                <a:latin typeface="Arial"/>
                <a:ea typeface="Arial"/>
                <a:cs typeface="Arial"/>
              </a:defRPr>
            </a:defPPr>
          </a:lstStyle>
          <a:p xmlns:a="http://schemas.openxmlformats.org/drawingml/2006/main">
            <a:pPr>
              <a:defRPr sz="1200" b="0">
                <a:solidFill>
                  <a:srgbClr val="F3EFDF"/>
                </a:solidFill>
                <a:latin typeface="Arial"/>
                <a:ea typeface="Arial"/>
                <a:cs typeface="Arial"/>
              </a:defRPr>
            </a:pPr>
            <a:r>
              <a:rPr sz="1200" b="0">
                <a:solidFill>
                  <a:srgbClr val="F3EFDF"/>
                </a:solidFill>
                <a:latin typeface="Arial"/>
                <a:ea typeface="Arial"/>
                <a:cs typeface="Arial"/>
              </a:rPr>
              <a:t>Playable demo with local AI opponents. Six-player online matches are the planned next format. Scene: arena concept.</a:t>
            </a:r>
          </a:p>
        </p:txBody>
      </p:sp>
    </p:spTree>
    <p:extLst>
      <p:ext uri="{BB962C8B-B14F-4D97-AF65-F5344CB8AC3E}">
        <p14:creationId xmlns:p14="http://schemas.microsoft.com/office/powerpoint/2010/main" val="1098607151"/>
      </p:ext>
    </p:extLst>
  </p:cSld>
</p:sld>
</file>

<file path=ppt/slides/slide4.xml><?xml version="1.0" encoding="utf-8"?>
<p:sld xmlns:p="http://schemas.openxmlformats.org/presentationml/2006/main">
  <p:cSld>
    <p:bg>
      <p:bgPr>
        <a:solidFill xmlns:a="http://schemas.openxmlformats.org/drawingml/2006/main">
          <a:srgbClr val="F3EFD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27C7249-270E-40F7-91DD-7BD45AE88CA3}"/>
              </a:ext>
            </a:extLst>
          </p:cNvPr>
          <p:cNvSpPr>
            <a:spLocks xmlns:a="http://schemas.openxmlformats.org/drawingml/2006/main" noGrp="1"/>
          </p:cNvSpPr>
          <p:nvPr/>
        </p:nvSpPr>
        <p:spPr>
          <a:xfrm xmlns:a="http://schemas.openxmlformats.org/drawingml/2006/main">
            <a:off x="552450" y="257175"/>
            <a:ext cx="228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171412"/>
                </a:solidFill>
                <a:latin typeface="Arial"/>
                <a:ea typeface="Arial"/>
                <a:cs typeface="Arial"/>
              </a:defRPr>
            </a:defPPr>
          </a:lstStyle>
          <a:p xmlns:a="http://schemas.openxmlformats.org/drawingml/2006/main">
            <a:pPr>
              <a:defRPr sz="1650" b="1">
                <a:solidFill>
                  <a:srgbClr val="171412"/>
                </a:solidFill>
                <a:latin typeface="Arial"/>
                <a:ea typeface="Arial"/>
                <a:cs typeface="Arial"/>
              </a:defRPr>
            </a:pPr>
            <a:r>
              <a:rPr sz="1650" b="1">
                <a:solidFill>
                  <a:srgbClr val="171412"/>
                </a:solidFill>
                <a:latin typeface="Arial"/>
                <a:ea typeface="Arial"/>
                <a:cs typeface="Arial"/>
              </a:rPr>
              <a:t>SCHALLERN</a:t>
            </a:r>
          </a:p>
        </p:txBody>
      </p:sp>
      <p:sp>
        <p:nvSpPr>
          <p:cNvPr id="2" name="">
            <a:extLst xmlns:a="http://schemas.openxmlformats.org/drawingml/2006/main">
              <a:ext uri="{FF2B5EF4-FFF2-40B4-BE49-F238E27FC236}">
                <a16:creationId xmlns:a16="http://schemas.microsoft.com/office/drawing/2014/main" id="{CBFCB6FB-A0D3-4190-A43A-C06301CDAFD6}"/>
              </a:ext>
            </a:extLst>
          </p:cNvPr>
          <p:cNvSpPr>
            <a:spLocks xmlns:a="http://schemas.openxmlformats.org/drawingml/2006/main" noGrp="1"/>
          </p:cNvSpPr>
          <p:nvPr/>
        </p:nvSpPr>
        <p:spPr>
          <a:xfrm xmlns:a="http://schemas.openxmlformats.org/drawingml/2006/main">
            <a:off x="6858000" y="266700"/>
            <a:ext cx="4781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75" b="1">
                <a:solidFill>
                  <a:srgbClr val="171412"/>
                </a:solidFill>
                <a:latin typeface="Arial"/>
                <a:ea typeface="Arial"/>
                <a:cs typeface="Arial"/>
              </a:defRPr>
            </a:defPPr>
          </a:lstStyle>
          <a:p xmlns:a="http://schemas.openxmlformats.org/drawingml/2006/main">
            <a:pPr>
              <a:defRPr sz="975" b="1">
                <a:solidFill>
                  <a:srgbClr val="171412"/>
                </a:solidFill>
                <a:latin typeface="Arial"/>
                <a:ea typeface="Arial"/>
                <a:cs typeface="Arial"/>
              </a:defRPr>
            </a:pPr>
            <a:r>
              <a:rPr sz="975" b="1">
                <a:solidFill>
                  <a:srgbClr val="171412"/>
                </a:solidFill>
                <a:latin typeface="Arial"/>
                <a:ea typeface="Arial"/>
                <a:cs typeface="Arial"/>
              </a:rPr>
              <a:t>THE WORLDS</a:t>
            </a:r>
          </a:p>
        </p:txBody>
      </p:sp>
      <p:sp>
        <p:nvSpPr>
          <p:cNvPr id="3" name="">
            <a:extLst xmlns:a="http://schemas.openxmlformats.org/drawingml/2006/main">
              <a:ext uri="{FF2B5EF4-FFF2-40B4-BE49-F238E27FC236}">
                <a16:creationId xmlns:a16="http://schemas.microsoft.com/office/drawing/2014/main" id="{CAD59652-A93A-454C-A5A5-016CFBE8BC9A}"/>
              </a:ext>
            </a:extLst>
          </p:cNvPr>
          <p:cNvSpPr>
            <a:spLocks xmlns:a="http://schemas.openxmlformats.org/drawingml/2006/main" noGrp="1"/>
          </p:cNvSpPr>
          <p:nvPr/>
        </p:nvSpPr>
        <p:spPr>
          <a:xfrm xmlns:a="http://schemas.openxmlformats.org/drawingml/2006/main">
            <a:off x="552450" y="742950"/>
            <a:ext cx="11087100" cy="9525"/>
          </a:xfrm>
          <a:prstGeom xmlns:a="http://schemas.openxmlformats.org/drawingml/2006/main" prst="rect">
            <a:avLst/>
          </a:prstGeom>
          <a:solidFill xmlns:a="http://schemas.openxmlformats.org/drawingml/2006/main">
            <a:srgbClr val="17141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E6E65AC-0DD4-4070-B972-82C35FA3171D}"/>
              </a:ext>
            </a:extLst>
          </p:cNvPr>
          <p:cNvSpPr>
            <a:spLocks xmlns:a="http://schemas.openxmlformats.org/drawingml/2006/main" noGrp="1"/>
          </p:cNvSpPr>
          <p:nvPr/>
        </p:nvSpPr>
        <p:spPr>
          <a:xfrm xmlns:a="http://schemas.openxmlformats.org/drawingml/2006/main">
            <a:off x="11049000" y="6400800"/>
            <a:ext cx="5905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171412"/>
                </a:solidFill>
                <a:latin typeface="Arial"/>
                <a:ea typeface="Arial"/>
                <a:cs typeface="Arial"/>
              </a:defRPr>
            </a:defPPr>
          </a:lstStyle>
          <a:p xmlns:a="http://schemas.openxmlformats.org/drawingml/2006/main">
            <a:pPr>
              <a:defRPr sz="1125" b="1">
                <a:solidFill>
                  <a:srgbClr val="171412"/>
                </a:solidFill>
                <a:latin typeface="Arial"/>
                <a:ea typeface="Arial"/>
                <a:cs typeface="Arial"/>
              </a:defRPr>
            </a:pPr>
            <a:r>
              <a:rPr sz="1125" b="1">
                <a:solidFill>
                  <a:srgbClr val="171412"/>
                </a:solidFill>
                <a:latin typeface="Arial"/>
                <a:ea typeface="Arial"/>
                <a:cs typeface="Arial"/>
              </a:rPr>
              <a:t>04</a:t>
            </a:r>
          </a:p>
        </p:txBody>
      </p:sp>
      <p:sp>
        <p:nvSpPr>
          <p:cNvPr id="5" name="">
            <a:extLst xmlns:a="http://schemas.openxmlformats.org/drawingml/2006/main">
              <a:ext uri="{FF2B5EF4-FFF2-40B4-BE49-F238E27FC236}">
                <a16:creationId xmlns:a16="http://schemas.microsoft.com/office/drawing/2014/main" id="{5A390A2E-C669-4DD2-8819-89332B14EE41}"/>
              </a:ext>
            </a:extLst>
          </p:cNvPr>
          <p:cNvSpPr>
            <a:spLocks xmlns:a="http://schemas.openxmlformats.org/drawingml/2006/main" noGrp="1"/>
          </p:cNvSpPr>
          <p:nvPr/>
        </p:nvSpPr>
        <p:spPr>
          <a:xfrm xmlns:a="http://schemas.openxmlformats.org/drawingml/2006/main">
            <a:off x="552450" y="981075"/>
            <a:ext cx="110871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4875" b="0">
                <a:solidFill>
                  <a:srgbClr val="171412"/>
                </a:solidFill>
                <a:latin typeface="Impact"/>
                <a:ea typeface="Impact"/>
                <a:cs typeface="Impact"/>
              </a:defRPr>
            </a:defPPr>
          </a:lstStyle>
          <a:p xmlns:a="http://schemas.openxmlformats.org/drawingml/2006/main">
            <a:pPr>
              <a:defRPr sz="4875" b="0">
                <a:solidFill>
                  <a:srgbClr val="171412"/>
                </a:solidFill>
                <a:latin typeface="Impact"/>
                <a:ea typeface="Impact"/>
                <a:cs typeface="Impact"/>
              </a:defRPr>
            </a:pPr>
            <a:r>
              <a:rPr sz="4875" b="0">
                <a:solidFill>
                  <a:srgbClr val="171412"/>
                </a:solidFill>
                <a:latin typeface="Impact"/>
                <a:ea typeface="Impact"/>
                <a:cs typeface="Impact"/>
              </a:rPr>
              <a:t>NEW WALL. NEW FEEL.</a:t>
            </a:r>
          </a:p>
        </p:txBody>
      </p:sp>
      <p:pic>
        <p:nvPicPr>
          <p:cNvPr id="6" name="">
            <a:extLst xmlns:a="http://schemas.openxmlformats.org/drawingml/2006/main">
              <a:ext uri="{FF2B5EF4-FFF2-40B4-BE49-F238E27FC236}">
                <a16:creationId xmlns:a16="http://schemas.microsoft.com/office/drawing/2014/main" id="{87A0890D-F6CB-405E-A5D2-C521FF672758}"/>
              </a:ext>
            </a:extLst>
          </p:cNvPr>
          <p:cNvPicPr>
            <a:picLocks xmlns:a="http://schemas.openxmlformats.org/drawingml/2006/main" noChangeAspect="1"/>
          </p:cNvPicPr>
          <p:nvPr/>
        </p:nvPicPr>
        <p:blipFill>
          <a:blip xmlns:r="http://schemas.openxmlformats.org/officeDocument/2006/relationships" xmlns:a="http://schemas.openxmlformats.org/drawingml/2006/main" r:embed="R57bc2d1bfa594322"/>
          <a:srcRect xmlns:a="http://schemas.openxmlformats.org/drawingml/2006/main" l="15125" t="0" r="15125" b="0"/>
          <a:stretch xmlns:a="http://schemas.openxmlformats.org/drawingml/2006/main">
            <a:fillRect l="0" t="0" r="0" b="0"/>
          </a:stretch>
        </p:blipFill>
        <p:spPr>
          <a:xfrm xmlns:a="http://schemas.openxmlformats.org/drawingml/2006/main">
            <a:off x="552450" y="2114550"/>
            <a:ext cx="3543300" cy="28575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D016DA2-F0EF-45B7-86C6-9170E3316668}"/>
              </a:ext>
            </a:extLst>
          </p:cNvPr>
          <p:cNvSpPr>
            <a:spLocks xmlns:a="http://schemas.openxmlformats.org/drawingml/2006/main" noGrp="1"/>
          </p:cNvSpPr>
          <p:nvPr/>
        </p:nvSpPr>
        <p:spPr>
          <a:xfrm xmlns:a="http://schemas.openxmlformats.org/drawingml/2006/main">
            <a:off x="552450" y="5095875"/>
            <a:ext cx="35433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625" b="0">
                <a:solidFill>
                  <a:srgbClr val="171412"/>
                </a:solidFill>
                <a:latin typeface="Impact"/>
                <a:ea typeface="Impact"/>
                <a:cs typeface="Impact"/>
              </a:defRPr>
            </a:defPPr>
          </a:lstStyle>
          <a:p xmlns:a="http://schemas.openxmlformats.org/drawingml/2006/main">
            <a:pPr>
              <a:defRPr sz="2625" b="0">
                <a:solidFill>
                  <a:srgbClr val="171412"/>
                </a:solidFill>
                <a:latin typeface="Impact"/>
                <a:ea typeface="Impact"/>
                <a:cs typeface="Impact"/>
              </a:defRPr>
            </a:pPr>
            <a:r>
              <a:rPr sz="2625" b="0">
                <a:solidFill>
                  <a:srgbClr val="171412"/>
                </a:solidFill>
                <a:latin typeface="Impact"/>
                <a:ea typeface="Impact"/>
                <a:cs typeface="Impact"/>
              </a:rPr>
              <a:t>BERLIN</a:t>
            </a:r>
          </a:p>
        </p:txBody>
      </p:sp>
      <p:sp>
        <p:nvSpPr>
          <p:cNvPr id="8" name="">
            <a:extLst xmlns:a="http://schemas.openxmlformats.org/drawingml/2006/main">
              <a:ext uri="{FF2B5EF4-FFF2-40B4-BE49-F238E27FC236}">
                <a16:creationId xmlns:a16="http://schemas.microsoft.com/office/drawing/2014/main" id="{B22989B4-BE81-4F3D-B838-5F4456E3574F}"/>
              </a:ext>
            </a:extLst>
          </p:cNvPr>
          <p:cNvSpPr>
            <a:spLocks xmlns:a="http://schemas.openxmlformats.org/drawingml/2006/main" noGrp="1"/>
          </p:cNvSpPr>
          <p:nvPr/>
        </p:nvSpPr>
        <p:spPr>
          <a:xfrm xmlns:a="http://schemas.openxmlformats.org/drawingml/2006/main">
            <a:off x="552450" y="5572125"/>
            <a:ext cx="35433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500" b="0">
                <a:solidFill>
                  <a:srgbClr val="171412"/>
                </a:solidFill>
                <a:latin typeface="Arial"/>
                <a:ea typeface="Arial"/>
                <a:cs typeface="Arial"/>
              </a:defRPr>
            </a:defPPr>
          </a:lstStyle>
          <a:p xmlns:a="http://schemas.openxmlformats.org/drawingml/2006/main">
            <a:pPr>
              <a:defRPr sz="1500" b="0">
                <a:solidFill>
                  <a:srgbClr val="171412"/>
                </a:solidFill>
                <a:latin typeface="Arial"/>
                <a:ea typeface="Arial"/>
                <a:cs typeface="Arial"/>
              </a:defRPr>
            </a:pPr>
            <a:r>
              <a:rPr sz="1500" b="0">
                <a:solidFill>
                  <a:srgbClr val="171412"/>
                </a:solidFill>
                <a:latin typeface="Arial"/>
                <a:ea typeface="Arial"/>
                <a:cs typeface="Arial"/>
              </a:rPr>
              <a:t>Asphalt · Bounce</a:t>
            </a:r>
          </a:p>
        </p:txBody>
      </p:sp>
      <p:pic>
        <p:nvPicPr>
          <p:cNvPr id="9" name="">
            <a:extLst xmlns:a="http://schemas.openxmlformats.org/drawingml/2006/main">
              <a:ext uri="{FF2B5EF4-FFF2-40B4-BE49-F238E27FC236}">
                <a16:creationId xmlns:a16="http://schemas.microsoft.com/office/drawing/2014/main" id="{330513DD-3B67-43D6-BB52-C2A726694782}"/>
              </a:ext>
            </a:extLst>
          </p:cNvPr>
          <p:cNvPicPr>
            <a:picLocks xmlns:a="http://schemas.openxmlformats.org/drawingml/2006/main" noChangeAspect="1"/>
          </p:cNvPicPr>
          <p:nvPr/>
        </p:nvPicPr>
        <p:blipFill>
          <a:blip xmlns:r="http://schemas.openxmlformats.org/officeDocument/2006/relationships" xmlns:a="http://schemas.openxmlformats.org/drawingml/2006/main" r:embed="Re86283f9bc3e4b62"/>
          <a:srcRect xmlns:a="http://schemas.openxmlformats.org/drawingml/2006/main" l="23443" t="0" r="23443" b="0"/>
          <a:stretch xmlns:a="http://schemas.openxmlformats.org/drawingml/2006/main">
            <a:fillRect l="0" t="0" r="0" b="0"/>
          </a:stretch>
        </p:blipFill>
        <p:spPr>
          <a:xfrm xmlns:a="http://schemas.openxmlformats.org/drawingml/2006/main">
            <a:off x="4324350" y="2114550"/>
            <a:ext cx="3543300" cy="28575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176ACD4A-CF44-4DBF-AE11-9E1EBDB3AD64}"/>
              </a:ext>
            </a:extLst>
          </p:cNvPr>
          <p:cNvSpPr>
            <a:spLocks xmlns:a="http://schemas.openxmlformats.org/drawingml/2006/main" noGrp="1"/>
          </p:cNvSpPr>
          <p:nvPr/>
        </p:nvSpPr>
        <p:spPr>
          <a:xfrm xmlns:a="http://schemas.openxmlformats.org/drawingml/2006/main">
            <a:off x="4324350" y="5095875"/>
            <a:ext cx="35433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625" b="0">
                <a:solidFill>
                  <a:srgbClr val="171412"/>
                </a:solidFill>
                <a:latin typeface="Impact"/>
                <a:ea typeface="Impact"/>
                <a:cs typeface="Impact"/>
              </a:defRPr>
            </a:defPPr>
          </a:lstStyle>
          <a:p xmlns:a="http://schemas.openxmlformats.org/drawingml/2006/main">
            <a:pPr>
              <a:defRPr sz="2625" b="0">
                <a:solidFill>
                  <a:srgbClr val="171412"/>
                </a:solidFill>
                <a:latin typeface="Impact"/>
                <a:ea typeface="Impact"/>
                <a:cs typeface="Impact"/>
              </a:defRPr>
            </a:pPr>
            <a:r>
              <a:rPr sz="2625" b="0">
                <a:solidFill>
                  <a:srgbClr val="171412"/>
                </a:solidFill>
                <a:latin typeface="Impact"/>
                <a:ea typeface="Impact"/>
                <a:cs typeface="Impact"/>
              </a:rPr>
              <a:t>GIZA</a:t>
            </a:r>
          </a:p>
        </p:txBody>
      </p:sp>
      <p:sp>
        <p:nvSpPr>
          <p:cNvPr id="11" name="">
            <a:extLst xmlns:a="http://schemas.openxmlformats.org/drawingml/2006/main">
              <a:ext uri="{FF2B5EF4-FFF2-40B4-BE49-F238E27FC236}">
                <a16:creationId xmlns:a16="http://schemas.microsoft.com/office/drawing/2014/main" id="{337B6B13-4F6F-4037-B604-982A09FA0308}"/>
              </a:ext>
            </a:extLst>
          </p:cNvPr>
          <p:cNvSpPr>
            <a:spLocks xmlns:a="http://schemas.openxmlformats.org/drawingml/2006/main" noGrp="1"/>
          </p:cNvSpPr>
          <p:nvPr/>
        </p:nvSpPr>
        <p:spPr>
          <a:xfrm xmlns:a="http://schemas.openxmlformats.org/drawingml/2006/main">
            <a:off x="4324350" y="5572125"/>
            <a:ext cx="35433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500" b="0">
                <a:solidFill>
                  <a:srgbClr val="171412"/>
                </a:solidFill>
                <a:latin typeface="Arial"/>
                <a:ea typeface="Arial"/>
                <a:cs typeface="Arial"/>
              </a:defRPr>
            </a:defPPr>
          </a:lstStyle>
          <a:p xmlns:a="http://schemas.openxmlformats.org/drawingml/2006/main">
            <a:pPr>
              <a:defRPr sz="1500" b="0">
                <a:solidFill>
                  <a:srgbClr val="171412"/>
                </a:solidFill>
                <a:latin typeface="Arial"/>
                <a:ea typeface="Arial"/>
                <a:cs typeface="Arial"/>
              </a:defRPr>
            </a:pPr>
            <a:r>
              <a:rPr sz="1500" b="0">
                <a:solidFill>
                  <a:srgbClr val="171412"/>
                </a:solidFill>
                <a:latin typeface="Arial"/>
                <a:ea typeface="Arial"/>
                <a:cs typeface="Arial"/>
              </a:rPr>
              <a:t>Sand · Short rollout</a:t>
            </a:r>
          </a:p>
        </p:txBody>
      </p:sp>
      <p:pic>
        <p:nvPicPr>
          <p:cNvPr id="12" name="">
            <a:extLst xmlns:a="http://schemas.openxmlformats.org/drawingml/2006/main">
              <a:ext uri="{FF2B5EF4-FFF2-40B4-BE49-F238E27FC236}">
                <a16:creationId xmlns:a16="http://schemas.microsoft.com/office/drawing/2014/main" id="{EC188899-B3A9-48A4-B8C6-A319E4CFA442}"/>
              </a:ext>
            </a:extLst>
          </p:cNvPr>
          <p:cNvPicPr>
            <a:picLocks xmlns:a="http://schemas.openxmlformats.org/drawingml/2006/main" noChangeAspect="1"/>
          </p:cNvPicPr>
          <p:nvPr/>
        </p:nvPicPr>
        <p:blipFill>
          <a:blip xmlns:r="http://schemas.openxmlformats.org/officeDocument/2006/relationships" xmlns:a="http://schemas.openxmlformats.org/drawingml/2006/main" r:embed="R47f4147c562c4da0"/>
          <a:srcRect xmlns:a="http://schemas.openxmlformats.org/drawingml/2006/main" l="23443" t="0" r="23443" b="0"/>
          <a:stretch xmlns:a="http://schemas.openxmlformats.org/drawingml/2006/main">
            <a:fillRect l="0" t="0" r="0" b="0"/>
          </a:stretch>
        </p:blipFill>
        <p:spPr>
          <a:xfrm xmlns:a="http://schemas.openxmlformats.org/drawingml/2006/main">
            <a:off x="8096250" y="2114550"/>
            <a:ext cx="3543300" cy="2857500"/>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7CCA0E7E-8DB0-4AF1-A570-DF7817DF595A}"/>
              </a:ext>
            </a:extLst>
          </p:cNvPr>
          <p:cNvSpPr>
            <a:spLocks xmlns:a="http://schemas.openxmlformats.org/drawingml/2006/main" noGrp="1"/>
          </p:cNvSpPr>
          <p:nvPr/>
        </p:nvSpPr>
        <p:spPr>
          <a:xfrm xmlns:a="http://schemas.openxmlformats.org/drawingml/2006/main">
            <a:off x="8096250" y="5095875"/>
            <a:ext cx="35433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625" b="0">
                <a:solidFill>
                  <a:srgbClr val="171412"/>
                </a:solidFill>
                <a:latin typeface="Impact"/>
                <a:ea typeface="Impact"/>
                <a:cs typeface="Impact"/>
              </a:defRPr>
            </a:defPPr>
          </a:lstStyle>
          <a:p xmlns:a="http://schemas.openxmlformats.org/drawingml/2006/main">
            <a:pPr>
              <a:defRPr sz="2625" b="0">
                <a:solidFill>
                  <a:srgbClr val="171412"/>
                </a:solidFill>
                <a:latin typeface="Impact"/>
                <a:ea typeface="Impact"/>
                <a:cs typeface="Impact"/>
              </a:defRPr>
            </a:pPr>
            <a:r>
              <a:rPr sz="2625" b="0">
                <a:solidFill>
                  <a:srgbClr val="171412"/>
                </a:solidFill>
                <a:latin typeface="Impact"/>
                <a:ea typeface="Impact"/>
                <a:cs typeface="Impact"/>
              </a:rPr>
              <a:t>LAS VEGAS</a:t>
            </a:r>
          </a:p>
        </p:txBody>
      </p:sp>
      <p:sp>
        <p:nvSpPr>
          <p:cNvPr id="14" name="">
            <a:extLst xmlns:a="http://schemas.openxmlformats.org/drawingml/2006/main">
              <a:ext uri="{FF2B5EF4-FFF2-40B4-BE49-F238E27FC236}">
                <a16:creationId xmlns:a16="http://schemas.microsoft.com/office/drawing/2014/main" id="{1EBC0DAE-417A-421A-8AA1-35ADD82DBF4D}"/>
              </a:ext>
            </a:extLst>
          </p:cNvPr>
          <p:cNvSpPr>
            <a:spLocks xmlns:a="http://schemas.openxmlformats.org/drawingml/2006/main" noGrp="1"/>
          </p:cNvSpPr>
          <p:nvPr/>
        </p:nvSpPr>
        <p:spPr>
          <a:xfrm xmlns:a="http://schemas.openxmlformats.org/drawingml/2006/main">
            <a:off x="8096250" y="5572125"/>
            <a:ext cx="35433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500" b="0">
                <a:solidFill>
                  <a:srgbClr val="171412"/>
                </a:solidFill>
                <a:latin typeface="Arial"/>
                <a:ea typeface="Arial"/>
                <a:cs typeface="Arial"/>
              </a:defRPr>
            </a:defPPr>
          </a:lstStyle>
          <a:p xmlns:a="http://schemas.openxmlformats.org/drawingml/2006/main">
            <a:pPr>
              <a:defRPr sz="1500" b="0">
                <a:solidFill>
                  <a:srgbClr val="171412"/>
                </a:solidFill>
                <a:latin typeface="Arial"/>
                <a:ea typeface="Arial"/>
                <a:cs typeface="Arial"/>
              </a:defRPr>
            </a:pPr>
            <a:r>
              <a:rPr sz="1500" b="0">
                <a:solidFill>
                  <a:srgbClr val="171412"/>
                </a:solidFill>
                <a:latin typeface="Arial"/>
                <a:ea typeface="Arial"/>
                <a:cs typeface="Arial"/>
              </a:rPr>
              <a:t>Marble · Long slide</a:t>
            </a:r>
          </a:p>
        </p:txBody>
      </p:sp>
      <p:sp>
        <p:nvSpPr>
          <p:cNvPr id="15" name="">
            <a:extLst xmlns:a="http://schemas.openxmlformats.org/drawingml/2006/main">
              <a:ext uri="{FF2B5EF4-FFF2-40B4-BE49-F238E27FC236}">
                <a16:creationId xmlns:a16="http://schemas.microsoft.com/office/drawing/2014/main" id="{ECFAECAD-FF25-4AB8-A4D6-1B8A8B6998E1}"/>
              </a:ext>
            </a:extLst>
          </p:cNvPr>
          <p:cNvSpPr>
            <a:spLocks xmlns:a="http://schemas.openxmlformats.org/drawingml/2006/main" noGrp="1"/>
          </p:cNvSpPr>
          <p:nvPr/>
        </p:nvSpPr>
        <p:spPr>
          <a:xfrm xmlns:a="http://schemas.openxmlformats.org/drawingml/2006/main">
            <a:off x="552450" y="5953125"/>
            <a:ext cx="10287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200" b="0">
                <a:solidFill>
                  <a:srgbClr val="655F59"/>
                </a:solidFill>
                <a:latin typeface="Arial"/>
                <a:ea typeface="Arial"/>
                <a:cs typeface="Arial"/>
              </a:defRPr>
            </a:defPPr>
          </a:lstStyle>
          <a:p xmlns:a="http://schemas.openxmlformats.org/drawingml/2006/main">
            <a:pPr>
              <a:defRPr sz="1200" b="0">
                <a:solidFill>
                  <a:srgbClr val="655F59"/>
                </a:solidFill>
                <a:latin typeface="Arial"/>
                <a:ea typeface="Arial"/>
                <a:cs typeface="Arial"/>
              </a:defRPr>
            </a:pPr>
            <a:r>
              <a:rPr sz="1200" b="0">
                <a:solidFill>
                  <a:srgbClr val="655F59"/>
                </a:solidFill>
                <a:latin typeface="Arial"/>
                <a:ea typeface="Arial"/>
                <a:cs typeface="Arial"/>
              </a:rPr>
              <a:t>Each surface changes the throw. New round distances keep players adjusting. Arena concept art.</a:t>
            </a:r>
          </a:p>
        </p:txBody>
      </p:sp>
    </p:spTree>
    <p:extLst>
      <p:ext uri="{BB962C8B-B14F-4D97-AF65-F5344CB8AC3E}">
        <p14:creationId xmlns:p14="http://schemas.microsoft.com/office/powerpoint/2010/main" val="378736991"/>
      </p:ext>
    </p:extLst>
  </p:cSld>
</p:sld>
</file>

<file path=ppt/slides/slide5.xml><?xml version="1.0" encoding="utf-8"?>
<p:sld xmlns:p="http://schemas.openxmlformats.org/presentationml/2006/main">
  <p:cSld>
    <p:bg>
      <p:bgPr>
        <a:solidFill xmlns:a="http://schemas.openxmlformats.org/drawingml/2006/main">
          <a:srgbClr val="F3EFD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5365956-10B8-4634-8B8F-03A6C6827B0A}"/>
              </a:ext>
            </a:extLst>
          </p:cNvPr>
          <p:cNvSpPr>
            <a:spLocks xmlns:a="http://schemas.openxmlformats.org/drawingml/2006/main" noGrp="1"/>
          </p:cNvSpPr>
          <p:nvPr/>
        </p:nvSpPr>
        <p:spPr>
          <a:xfrm xmlns:a="http://schemas.openxmlformats.org/drawingml/2006/main">
            <a:off x="552450" y="257175"/>
            <a:ext cx="228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171412"/>
                </a:solidFill>
                <a:latin typeface="Arial"/>
                <a:ea typeface="Arial"/>
                <a:cs typeface="Arial"/>
              </a:defRPr>
            </a:defPPr>
          </a:lstStyle>
          <a:p xmlns:a="http://schemas.openxmlformats.org/drawingml/2006/main">
            <a:pPr>
              <a:defRPr sz="1650" b="1">
                <a:solidFill>
                  <a:srgbClr val="171412"/>
                </a:solidFill>
                <a:latin typeface="Arial"/>
                <a:ea typeface="Arial"/>
                <a:cs typeface="Arial"/>
              </a:defRPr>
            </a:pPr>
            <a:r>
              <a:rPr sz="1650" b="1">
                <a:solidFill>
                  <a:srgbClr val="171412"/>
                </a:solidFill>
                <a:latin typeface="Arial"/>
                <a:ea typeface="Arial"/>
                <a:cs typeface="Arial"/>
              </a:rPr>
              <a:t>SCHALLERN</a:t>
            </a:r>
          </a:p>
        </p:txBody>
      </p:sp>
      <p:sp>
        <p:nvSpPr>
          <p:cNvPr id="2" name="">
            <a:extLst xmlns:a="http://schemas.openxmlformats.org/drawingml/2006/main">
              <a:ext uri="{FF2B5EF4-FFF2-40B4-BE49-F238E27FC236}">
                <a16:creationId xmlns:a16="http://schemas.microsoft.com/office/drawing/2014/main" id="{3D6F2FFC-07ED-4BAB-819E-35F01457DD5B}"/>
              </a:ext>
            </a:extLst>
          </p:cNvPr>
          <p:cNvSpPr>
            <a:spLocks xmlns:a="http://schemas.openxmlformats.org/drawingml/2006/main" noGrp="1"/>
          </p:cNvSpPr>
          <p:nvPr/>
        </p:nvSpPr>
        <p:spPr>
          <a:xfrm xmlns:a="http://schemas.openxmlformats.org/drawingml/2006/main">
            <a:off x="6858000" y="266700"/>
            <a:ext cx="4781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75" b="1">
                <a:solidFill>
                  <a:srgbClr val="171412"/>
                </a:solidFill>
                <a:latin typeface="Arial"/>
                <a:ea typeface="Arial"/>
                <a:cs typeface="Arial"/>
              </a:defRPr>
            </a:defPPr>
          </a:lstStyle>
          <a:p xmlns:a="http://schemas.openxmlformats.org/drawingml/2006/main">
            <a:pPr>
              <a:defRPr sz="975" b="1">
                <a:solidFill>
                  <a:srgbClr val="171412"/>
                </a:solidFill>
                <a:latin typeface="Arial"/>
                <a:ea typeface="Arial"/>
                <a:cs typeface="Arial"/>
              </a:defRPr>
            </a:pPr>
            <a:r>
              <a:rPr sz="975" b="1">
                <a:solidFill>
                  <a:srgbClr val="171412"/>
                </a:solidFill>
                <a:latin typeface="Arial"/>
                <a:ea typeface="Arial"/>
                <a:cs typeface="Arial"/>
              </a:rPr>
              <a:t>PLAY / COLLECT / BELONG</a:t>
            </a:r>
          </a:p>
        </p:txBody>
      </p:sp>
      <p:sp>
        <p:nvSpPr>
          <p:cNvPr id="3" name="">
            <a:extLst xmlns:a="http://schemas.openxmlformats.org/drawingml/2006/main">
              <a:ext uri="{FF2B5EF4-FFF2-40B4-BE49-F238E27FC236}">
                <a16:creationId xmlns:a16="http://schemas.microsoft.com/office/drawing/2014/main" id="{524908FD-CF9B-43DD-8ED5-FE9D5987161B}"/>
              </a:ext>
            </a:extLst>
          </p:cNvPr>
          <p:cNvSpPr>
            <a:spLocks xmlns:a="http://schemas.openxmlformats.org/drawingml/2006/main" noGrp="1"/>
          </p:cNvSpPr>
          <p:nvPr/>
        </p:nvSpPr>
        <p:spPr>
          <a:xfrm xmlns:a="http://schemas.openxmlformats.org/drawingml/2006/main">
            <a:off x="552450" y="742950"/>
            <a:ext cx="11087100" cy="9525"/>
          </a:xfrm>
          <a:prstGeom xmlns:a="http://schemas.openxmlformats.org/drawingml/2006/main" prst="rect">
            <a:avLst/>
          </a:prstGeom>
          <a:solidFill xmlns:a="http://schemas.openxmlformats.org/drawingml/2006/main">
            <a:srgbClr val="17141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8D7A78B-E408-4566-BC39-81A92B365970}"/>
              </a:ext>
            </a:extLst>
          </p:cNvPr>
          <p:cNvSpPr>
            <a:spLocks xmlns:a="http://schemas.openxmlformats.org/drawingml/2006/main" noGrp="1"/>
          </p:cNvSpPr>
          <p:nvPr/>
        </p:nvSpPr>
        <p:spPr>
          <a:xfrm xmlns:a="http://schemas.openxmlformats.org/drawingml/2006/main">
            <a:off x="11049000" y="6400800"/>
            <a:ext cx="5905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171412"/>
                </a:solidFill>
                <a:latin typeface="Arial"/>
                <a:ea typeface="Arial"/>
                <a:cs typeface="Arial"/>
              </a:defRPr>
            </a:defPPr>
          </a:lstStyle>
          <a:p xmlns:a="http://schemas.openxmlformats.org/drawingml/2006/main">
            <a:pPr>
              <a:defRPr sz="1125" b="1">
                <a:solidFill>
                  <a:srgbClr val="171412"/>
                </a:solidFill>
                <a:latin typeface="Arial"/>
                <a:ea typeface="Arial"/>
                <a:cs typeface="Arial"/>
              </a:defRPr>
            </a:pPr>
            <a:r>
              <a:rPr sz="1125" b="1">
                <a:solidFill>
                  <a:srgbClr val="171412"/>
                </a:solidFill>
                <a:latin typeface="Arial"/>
                <a:ea typeface="Arial"/>
                <a:cs typeface="Arial"/>
              </a:rPr>
              <a:t>05</a:t>
            </a:r>
          </a:p>
        </p:txBody>
      </p:sp>
      <p:pic>
        <p:nvPicPr>
          <p:cNvPr id="5" name="">
            <a:extLst xmlns:a="http://schemas.openxmlformats.org/drawingml/2006/main">
              <a:ext uri="{FF2B5EF4-FFF2-40B4-BE49-F238E27FC236}">
                <a16:creationId xmlns:a16="http://schemas.microsoft.com/office/drawing/2014/main" id="{1C3E33F5-1F03-4ED3-8D81-294D04C38680}"/>
              </a:ext>
            </a:extLst>
          </p:cNvPr>
          <p:cNvPicPr>
            <a:picLocks xmlns:a="http://schemas.openxmlformats.org/drawingml/2006/main" noChangeAspect="1"/>
          </p:cNvPicPr>
          <p:nvPr/>
        </p:nvPicPr>
        <p:blipFill>
          <a:blip xmlns:r="http://schemas.openxmlformats.org/officeDocument/2006/relationships" xmlns:a="http://schemas.openxmlformats.org/drawingml/2006/main" r:embed="Re81b9f1c6f9347ee"/>
          <a:srcRect xmlns:a="http://schemas.openxmlformats.org/drawingml/2006/main" l="8066" t="0" r="8066" b="0"/>
          <a:stretch xmlns:a="http://schemas.openxmlformats.org/drawingml/2006/main">
            <a:fillRect l="0" t="0" r="0" b="0"/>
          </a:stretch>
        </p:blipFill>
        <p:spPr>
          <a:xfrm xmlns:a="http://schemas.openxmlformats.org/drawingml/2006/main">
            <a:off x="0" y="752475"/>
            <a:ext cx="6858000" cy="61055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543A0F6-FC0E-4925-B206-CAB0D4E68BFF}"/>
              </a:ext>
            </a:extLst>
          </p:cNvPr>
          <p:cNvSpPr>
            <a:spLocks xmlns:a="http://schemas.openxmlformats.org/drawingml/2006/main" noGrp="1"/>
          </p:cNvSpPr>
          <p:nvPr/>
        </p:nvSpPr>
        <p:spPr>
          <a:xfrm xmlns:a="http://schemas.openxmlformats.org/drawingml/2006/main">
            <a:off x="7277100" y="1181100"/>
            <a:ext cx="4429125"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4575" b="0">
                <a:solidFill>
                  <a:srgbClr val="171412"/>
                </a:solidFill>
                <a:latin typeface="Impact"/>
                <a:ea typeface="Impact"/>
                <a:cs typeface="Impact"/>
              </a:defRPr>
            </a:defPPr>
          </a:lstStyle>
          <a:p xmlns:a="http://schemas.openxmlformats.org/drawingml/2006/main">
            <a:pPr>
              <a:defRPr sz="4575" b="0">
                <a:solidFill>
                  <a:srgbClr val="171412"/>
                </a:solidFill>
                <a:latin typeface="Impact"/>
                <a:ea typeface="Impact"/>
                <a:cs typeface="Impact"/>
              </a:defRPr>
            </a:pPr>
            <a:r>
              <a:rPr sz="4575" b="0">
                <a:solidFill>
                  <a:srgbClr val="171412"/>
                </a:solidFill>
                <a:latin typeface="Impact"/>
                <a:ea typeface="Impact"/>
                <a:cs typeface="Impact"/>
              </a:rPr>
              <a:t>YOUR COIN.</a:t>
            </a:r>
          </a:p>
          <a:p xmlns:a="http://schemas.openxmlformats.org/drawingml/2006/main">
            <a:pPr>
              <a:defRPr sz="4575" b="0">
                <a:solidFill>
                  <a:srgbClr val="171412"/>
                </a:solidFill>
                <a:latin typeface="Impact"/>
                <a:ea typeface="Impact"/>
                <a:cs typeface="Impact"/>
              </a:defRPr>
            </a:pPr>
            <a:r>
              <a:rPr sz="4575" b="0">
                <a:solidFill>
                  <a:srgbClr val="171412"/>
                </a:solidFill>
                <a:latin typeface="Impact"/>
                <a:ea typeface="Impact"/>
                <a:cs typeface="Impact"/>
              </a:rPr>
              <a:t>YOUR CREW.</a:t>
            </a:r>
          </a:p>
        </p:txBody>
      </p:sp>
      <p:sp>
        <p:nvSpPr>
          <p:cNvPr id="7" name="">
            <a:extLst xmlns:a="http://schemas.openxmlformats.org/drawingml/2006/main">
              <a:ext uri="{FF2B5EF4-FFF2-40B4-BE49-F238E27FC236}">
                <a16:creationId xmlns:a16="http://schemas.microsoft.com/office/drawing/2014/main" id="{69915C24-0955-4AB3-8878-7F6CCAB55637}"/>
              </a:ext>
            </a:extLst>
          </p:cNvPr>
          <p:cNvSpPr>
            <a:spLocks xmlns:a="http://schemas.openxmlformats.org/drawingml/2006/main" noGrp="1"/>
          </p:cNvSpPr>
          <p:nvPr/>
        </p:nvSpPr>
        <p:spPr>
          <a:xfrm xmlns:a="http://schemas.openxmlformats.org/drawingml/2006/main">
            <a:off x="7296150" y="3000375"/>
            <a:ext cx="4286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950" b="1">
                <a:solidFill>
                  <a:srgbClr val="6C3ED9"/>
                </a:solidFill>
                <a:latin typeface="Arial"/>
                <a:ea typeface="Arial"/>
                <a:cs typeface="Arial"/>
              </a:defRPr>
            </a:defPPr>
          </a:lstStyle>
          <a:p xmlns:a="http://schemas.openxmlformats.org/drawingml/2006/main">
            <a:pPr>
              <a:defRPr sz="1950" b="1">
                <a:solidFill>
                  <a:srgbClr val="6C3ED9"/>
                </a:solidFill>
                <a:latin typeface="Arial"/>
                <a:ea typeface="Arial"/>
                <a:cs typeface="Arial"/>
              </a:defRPr>
            </a:pPr>
            <a:r>
              <a:rPr sz="1950" b="1">
                <a:solidFill>
                  <a:srgbClr val="6C3ED9"/>
                </a:solidFill>
                <a:latin typeface="Arial"/>
                <a:ea typeface="Arial"/>
                <a:cs typeface="Arial"/>
              </a:rPr>
              <a:t>Own your look</a:t>
            </a:r>
          </a:p>
        </p:txBody>
      </p:sp>
      <p:sp>
        <p:nvSpPr>
          <p:cNvPr id="8" name="">
            <a:extLst xmlns:a="http://schemas.openxmlformats.org/drawingml/2006/main">
              <a:ext uri="{FF2B5EF4-FFF2-40B4-BE49-F238E27FC236}">
                <a16:creationId xmlns:a16="http://schemas.microsoft.com/office/drawing/2014/main" id="{3E75360D-339E-458B-A3E1-5B9504180510}"/>
              </a:ext>
            </a:extLst>
          </p:cNvPr>
          <p:cNvSpPr>
            <a:spLocks xmlns:a="http://schemas.openxmlformats.org/drawingml/2006/main" noGrp="1"/>
          </p:cNvSpPr>
          <p:nvPr/>
        </p:nvSpPr>
        <p:spPr>
          <a:xfrm xmlns:a="http://schemas.openxmlformats.org/drawingml/2006/main">
            <a:off x="7296150" y="3438525"/>
            <a:ext cx="4286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171412"/>
                </a:solidFill>
                <a:latin typeface="Arial"/>
                <a:ea typeface="Arial"/>
                <a:cs typeface="Arial"/>
              </a:defRPr>
            </a:defPPr>
          </a:lstStyle>
          <a:p xmlns:a="http://schemas.openxmlformats.org/drawingml/2006/main">
            <a:pPr>
              <a:defRPr sz="1725" b="0">
                <a:solidFill>
                  <a:srgbClr val="171412"/>
                </a:solidFill>
                <a:latin typeface="Arial"/>
                <a:ea typeface="Arial"/>
                <a:cs typeface="Arial"/>
              </a:defRPr>
            </a:pPr>
            <a:r>
              <a:rPr sz="1725" b="0">
                <a:solidFill>
                  <a:srgbClr val="171412"/>
                </a:solidFill>
                <a:latin typeface="Arial"/>
                <a:ea typeface="Arial"/>
                <a:cs typeface="Arial"/>
              </a:rPr>
              <a:t>Finishes, colours and character.</a:t>
            </a:r>
          </a:p>
          <a:p xmlns:a="http://schemas.openxmlformats.org/drawingml/2006/main">
            <a:pPr>
              <a:defRPr sz="1725" b="0">
                <a:solidFill>
                  <a:srgbClr val="171412"/>
                </a:solidFill>
                <a:latin typeface="Arial"/>
                <a:ea typeface="Arial"/>
                <a:cs typeface="Arial"/>
              </a:defRPr>
            </a:pPr>
            <a:r>
              <a:rPr sz="1725" b="0">
                <a:solidFill>
                  <a:srgbClr val="171412"/>
                </a:solidFill>
                <a:latin typeface="Arial"/>
                <a:ea typeface="Arial"/>
                <a:cs typeface="Arial"/>
              </a:rPr>
              <a:t>The same fair physics for everyone.</a:t>
            </a:r>
          </a:p>
        </p:txBody>
      </p:sp>
      <p:sp>
        <p:nvSpPr>
          <p:cNvPr id="9" name="">
            <a:extLst xmlns:a="http://schemas.openxmlformats.org/drawingml/2006/main">
              <a:ext uri="{FF2B5EF4-FFF2-40B4-BE49-F238E27FC236}">
                <a16:creationId xmlns:a16="http://schemas.microsoft.com/office/drawing/2014/main" id="{76BEA882-110C-4523-86C6-1B92502DAD7B}"/>
              </a:ext>
            </a:extLst>
          </p:cNvPr>
          <p:cNvSpPr>
            <a:spLocks xmlns:a="http://schemas.openxmlformats.org/drawingml/2006/main" noGrp="1"/>
          </p:cNvSpPr>
          <p:nvPr/>
        </p:nvSpPr>
        <p:spPr>
          <a:xfrm xmlns:a="http://schemas.openxmlformats.org/drawingml/2006/main">
            <a:off x="7296150" y="4495800"/>
            <a:ext cx="4286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950" b="1">
                <a:solidFill>
                  <a:srgbClr val="6C3ED9"/>
                </a:solidFill>
                <a:latin typeface="Arial"/>
                <a:ea typeface="Arial"/>
                <a:cs typeface="Arial"/>
              </a:defRPr>
            </a:defPPr>
          </a:lstStyle>
          <a:p xmlns:a="http://schemas.openxmlformats.org/drawingml/2006/main">
            <a:pPr>
              <a:defRPr sz="1950" b="1">
                <a:solidFill>
                  <a:srgbClr val="6C3ED9"/>
                </a:solidFill>
                <a:latin typeface="Arial"/>
                <a:ea typeface="Arial"/>
                <a:cs typeface="Arial"/>
              </a:defRPr>
            </a:pPr>
            <a:r>
              <a:rPr sz="1950" b="1">
                <a:solidFill>
                  <a:srgbClr val="6C3ED9"/>
                </a:solidFill>
                <a:latin typeface="Arial"/>
                <a:ea typeface="Arial"/>
                <a:cs typeface="Arial"/>
              </a:rPr>
              <a:t>Beyond the screen</a:t>
            </a:r>
          </a:p>
        </p:txBody>
      </p:sp>
      <p:sp>
        <p:nvSpPr>
          <p:cNvPr id="10" name="">
            <a:extLst xmlns:a="http://schemas.openxmlformats.org/drawingml/2006/main">
              <a:ext uri="{FF2B5EF4-FFF2-40B4-BE49-F238E27FC236}">
                <a16:creationId xmlns:a16="http://schemas.microsoft.com/office/drawing/2014/main" id="{0B6E212A-6E63-4544-8E1C-3FB1D3227F81}"/>
              </a:ext>
            </a:extLst>
          </p:cNvPr>
          <p:cNvSpPr>
            <a:spLocks xmlns:a="http://schemas.openxmlformats.org/drawingml/2006/main" noGrp="1"/>
          </p:cNvSpPr>
          <p:nvPr/>
        </p:nvSpPr>
        <p:spPr>
          <a:xfrm xmlns:a="http://schemas.openxmlformats.org/drawingml/2006/main">
            <a:off x="7296150" y="4991100"/>
            <a:ext cx="4286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171412"/>
                </a:solidFill>
                <a:latin typeface="Arial"/>
                <a:ea typeface="Arial"/>
                <a:cs typeface="Arial"/>
              </a:defRPr>
            </a:defPPr>
          </a:lstStyle>
          <a:p xmlns:a="http://schemas.openxmlformats.org/drawingml/2006/main">
            <a:pPr>
              <a:defRPr sz="1725" b="0">
                <a:solidFill>
                  <a:srgbClr val="171412"/>
                </a:solidFill>
                <a:latin typeface="Arial"/>
                <a:ea typeface="Arial"/>
                <a:cs typeface="Arial"/>
              </a:defRPr>
            </a:pPr>
            <a:r>
              <a:rPr sz="1725" b="0">
                <a:solidFill>
                  <a:srgbClr val="171412"/>
                </a:solidFill>
                <a:latin typeface="Arial"/>
                <a:ea typeface="Arial"/>
                <a:cs typeface="Arial"/>
              </a:rPr>
              <a:t>Personal 3D-printed figures</a:t>
            </a:r>
          </a:p>
          <a:p xmlns:a="http://schemas.openxmlformats.org/drawingml/2006/main">
            <a:pPr>
              <a:defRPr sz="1725" b="0">
                <a:solidFill>
                  <a:srgbClr val="171412"/>
                </a:solidFill>
                <a:latin typeface="Arial"/>
                <a:ea typeface="Arial"/>
                <a:cs typeface="Arial"/>
              </a:defRPr>
            </a:pPr>
            <a:r>
              <a:rPr sz="1725" b="0">
                <a:solidFill>
                  <a:srgbClr val="171412"/>
                </a:solidFill>
                <a:latin typeface="Arial"/>
                <a:ea typeface="Arial"/>
                <a:cs typeface="Arial"/>
              </a:rPr>
              <a:t>and physical coins are the vision.</a:t>
            </a:r>
          </a:p>
        </p:txBody>
      </p:sp>
      <p:sp>
        <p:nvSpPr>
          <p:cNvPr id="11" name="">
            <a:extLst xmlns:a="http://schemas.openxmlformats.org/drawingml/2006/main">
              <a:ext uri="{FF2B5EF4-FFF2-40B4-BE49-F238E27FC236}">
                <a16:creationId xmlns:a16="http://schemas.microsoft.com/office/drawing/2014/main" id="{7C5CEBA0-1DEE-4F6A-BEEF-09193569723E}"/>
              </a:ext>
            </a:extLst>
          </p:cNvPr>
          <p:cNvSpPr>
            <a:spLocks xmlns:a="http://schemas.openxmlformats.org/drawingml/2006/main" noGrp="1"/>
          </p:cNvSpPr>
          <p:nvPr/>
        </p:nvSpPr>
        <p:spPr>
          <a:xfrm xmlns:a="http://schemas.openxmlformats.org/drawingml/2006/main">
            <a:off x="7296150" y="6048375"/>
            <a:ext cx="4191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00" b="1">
                <a:solidFill>
                  <a:srgbClr val="655F59"/>
                </a:solidFill>
                <a:latin typeface="Arial"/>
                <a:ea typeface="Arial"/>
                <a:cs typeface="Arial"/>
              </a:defRPr>
            </a:defPPr>
          </a:lstStyle>
          <a:p xmlns:a="http://schemas.openxmlformats.org/drawingml/2006/main">
            <a:pPr>
              <a:defRPr sz="900" b="1">
                <a:solidFill>
                  <a:srgbClr val="655F59"/>
                </a:solidFill>
                <a:latin typeface="Arial"/>
                <a:ea typeface="Arial"/>
                <a:cs typeface="Arial"/>
              </a:defRPr>
            </a:pPr>
            <a:r>
              <a:rPr sz="900" b="1">
                <a:solidFill>
                  <a:srgbClr val="655F59"/>
                </a:solidFill>
                <a:latin typeface="Arial"/>
                <a:ea typeface="Arial"/>
                <a:cs typeface="Arial"/>
              </a:rPr>
              <a:t>COLLECTIBLE CONCEPT · NOT YET FOR SALE</a:t>
            </a:r>
          </a:p>
        </p:txBody>
      </p:sp>
    </p:spTree>
    <p:extLst>
      <p:ext uri="{BB962C8B-B14F-4D97-AF65-F5344CB8AC3E}">
        <p14:creationId xmlns:p14="http://schemas.microsoft.com/office/powerpoint/2010/main" val="37880235"/>
      </p:ext>
    </p:extLst>
  </p:cSld>
</p:sld>
</file>

<file path=ppt/slides/slide6.xml><?xml version="1.0" encoding="utf-8"?>
<p:sld xmlns:p="http://schemas.openxmlformats.org/presentationml/2006/main">
  <p:cSld>
    <p:bg>
      <p:bgPr>
        <a:solidFill xmlns:a="http://schemas.openxmlformats.org/drawingml/2006/main">
          <a:srgbClr val="DCFF00"/>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5852593-7770-416D-8FE8-400B4CC67A4F}"/>
              </a:ext>
            </a:extLst>
          </p:cNvPr>
          <p:cNvSpPr>
            <a:spLocks xmlns:a="http://schemas.openxmlformats.org/drawingml/2006/main" noGrp="1"/>
          </p:cNvSpPr>
          <p:nvPr/>
        </p:nvSpPr>
        <p:spPr>
          <a:xfrm xmlns:a="http://schemas.openxmlformats.org/drawingml/2006/main">
            <a:off x="552450" y="257175"/>
            <a:ext cx="228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171412"/>
                </a:solidFill>
                <a:latin typeface="Arial"/>
                <a:ea typeface="Arial"/>
                <a:cs typeface="Arial"/>
              </a:defRPr>
            </a:defPPr>
          </a:lstStyle>
          <a:p xmlns:a="http://schemas.openxmlformats.org/drawingml/2006/main">
            <a:pPr>
              <a:defRPr sz="1650" b="1">
                <a:solidFill>
                  <a:srgbClr val="171412"/>
                </a:solidFill>
                <a:latin typeface="Arial"/>
                <a:ea typeface="Arial"/>
                <a:cs typeface="Arial"/>
              </a:defRPr>
            </a:pPr>
            <a:r>
              <a:rPr sz="1650" b="1">
                <a:solidFill>
                  <a:srgbClr val="171412"/>
                </a:solidFill>
                <a:latin typeface="Arial"/>
                <a:ea typeface="Arial"/>
                <a:cs typeface="Arial"/>
              </a:rPr>
              <a:t>SCHALLERN</a:t>
            </a:r>
          </a:p>
        </p:txBody>
      </p:sp>
      <p:sp>
        <p:nvSpPr>
          <p:cNvPr id="2" name="">
            <a:extLst xmlns:a="http://schemas.openxmlformats.org/drawingml/2006/main">
              <a:ext uri="{FF2B5EF4-FFF2-40B4-BE49-F238E27FC236}">
                <a16:creationId xmlns:a16="http://schemas.microsoft.com/office/drawing/2014/main" id="{535E75A2-415B-4A21-8CAD-0E785F86D8B4}"/>
              </a:ext>
            </a:extLst>
          </p:cNvPr>
          <p:cNvSpPr>
            <a:spLocks xmlns:a="http://schemas.openxmlformats.org/drawingml/2006/main" noGrp="1"/>
          </p:cNvSpPr>
          <p:nvPr/>
        </p:nvSpPr>
        <p:spPr>
          <a:xfrm xmlns:a="http://schemas.openxmlformats.org/drawingml/2006/main">
            <a:off x="6858000" y="266700"/>
            <a:ext cx="4781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75" b="1">
                <a:solidFill>
                  <a:srgbClr val="171412"/>
                </a:solidFill>
                <a:latin typeface="Arial"/>
                <a:ea typeface="Arial"/>
                <a:cs typeface="Arial"/>
              </a:defRPr>
            </a:defPPr>
          </a:lstStyle>
          <a:p xmlns:a="http://schemas.openxmlformats.org/drawingml/2006/main">
            <a:pPr>
              <a:defRPr sz="975" b="1">
                <a:solidFill>
                  <a:srgbClr val="171412"/>
                </a:solidFill>
                <a:latin typeface="Arial"/>
                <a:ea typeface="Arial"/>
                <a:cs typeface="Arial"/>
              </a:defRPr>
            </a:pPr>
            <a:r>
              <a:rPr sz="975" b="1">
                <a:solidFill>
                  <a:srgbClr val="171412"/>
                </a:solidFill>
                <a:latin typeface="Arial"/>
                <a:ea typeface="Arial"/>
                <a:cs typeface="Arial"/>
              </a:rPr>
              <a:t>REVENUE LOGIC / PLANNED PAID MODE</a:t>
            </a:r>
          </a:p>
        </p:txBody>
      </p:sp>
      <p:sp>
        <p:nvSpPr>
          <p:cNvPr id="3" name="">
            <a:extLst xmlns:a="http://schemas.openxmlformats.org/drawingml/2006/main">
              <a:ext uri="{FF2B5EF4-FFF2-40B4-BE49-F238E27FC236}">
                <a16:creationId xmlns:a16="http://schemas.microsoft.com/office/drawing/2014/main" id="{98D4CCFB-2B0A-45A6-82BA-AE1D79DC3E83}"/>
              </a:ext>
            </a:extLst>
          </p:cNvPr>
          <p:cNvSpPr>
            <a:spLocks xmlns:a="http://schemas.openxmlformats.org/drawingml/2006/main" noGrp="1"/>
          </p:cNvSpPr>
          <p:nvPr/>
        </p:nvSpPr>
        <p:spPr>
          <a:xfrm xmlns:a="http://schemas.openxmlformats.org/drawingml/2006/main">
            <a:off x="552450" y="742950"/>
            <a:ext cx="11087100" cy="9525"/>
          </a:xfrm>
          <a:prstGeom xmlns:a="http://schemas.openxmlformats.org/drawingml/2006/main" prst="rect">
            <a:avLst/>
          </a:prstGeom>
          <a:solidFill xmlns:a="http://schemas.openxmlformats.org/drawingml/2006/main">
            <a:srgbClr val="17141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8135051-6F54-4D5E-8880-E7A88C2B755B}"/>
              </a:ext>
            </a:extLst>
          </p:cNvPr>
          <p:cNvSpPr>
            <a:spLocks xmlns:a="http://schemas.openxmlformats.org/drawingml/2006/main" noGrp="1"/>
          </p:cNvSpPr>
          <p:nvPr/>
        </p:nvSpPr>
        <p:spPr>
          <a:xfrm xmlns:a="http://schemas.openxmlformats.org/drawingml/2006/main">
            <a:off x="11049000" y="6400800"/>
            <a:ext cx="5905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171412"/>
                </a:solidFill>
                <a:latin typeface="Arial"/>
                <a:ea typeface="Arial"/>
                <a:cs typeface="Arial"/>
              </a:defRPr>
            </a:defPPr>
          </a:lstStyle>
          <a:p xmlns:a="http://schemas.openxmlformats.org/drawingml/2006/main">
            <a:pPr>
              <a:defRPr sz="1125" b="1">
                <a:solidFill>
                  <a:srgbClr val="171412"/>
                </a:solidFill>
                <a:latin typeface="Arial"/>
                <a:ea typeface="Arial"/>
                <a:cs typeface="Arial"/>
              </a:defRPr>
            </a:pPr>
            <a:r>
              <a:rPr sz="1125" b="1">
                <a:solidFill>
                  <a:srgbClr val="171412"/>
                </a:solidFill>
                <a:latin typeface="Arial"/>
                <a:ea typeface="Arial"/>
                <a:cs typeface="Arial"/>
              </a:rPr>
              <a:t>06</a:t>
            </a:r>
          </a:p>
        </p:txBody>
      </p:sp>
      <p:sp>
        <p:nvSpPr>
          <p:cNvPr id="5" name="">
            <a:extLst xmlns:a="http://schemas.openxmlformats.org/drawingml/2006/main">
              <a:ext uri="{FF2B5EF4-FFF2-40B4-BE49-F238E27FC236}">
                <a16:creationId xmlns:a16="http://schemas.microsoft.com/office/drawing/2014/main" id="{93D56AF1-C186-47D9-97F9-E37293E89829}"/>
              </a:ext>
            </a:extLst>
          </p:cNvPr>
          <p:cNvSpPr>
            <a:spLocks xmlns:a="http://schemas.openxmlformats.org/drawingml/2006/main" noGrp="1"/>
          </p:cNvSpPr>
          <p:nvPr/>
        </p:nvSpPr>
        <p:spPr>
          <a:xfrm xmlns:a="http://schemas.openxmlformats.org/drawingml/2006/main">
            <a:off x="552450" y="990600"/>
            <a:ext cx="1108710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4800" b="0">
                <a:solidFill>
                  <a:srgbClr val="171412"/>
                </a:solidFill>
                <a:latin typeface="Impact"/>
                <a:ea typeface="Impact"/>
                <a:cs typeface="Impact"/>
              </a:defRPr>
            </a:defPPr>
          </a:lstStyle>
          <a:p xmlns:a="http://schemas.openxmlformats.org/drawingml/2006/main">
            <a:pPr>
              <a:defRPr sz="4800" b="0">
                <a:solidFill>
                  <a:srgbClr val="171412"/>
                </a:solidFill>
                <a:latin typeface="Impact"/>
                <a:ea typeface="Impact"/>
                <a:cs typeface="Impact"/>
              </a:defRPr>
            </a:pPr>
            <a:r>
              <a:rPr sz="4800" b="0">
                <a:solidFill>
                  <a:srgbClr val="171412"/>
                </a:solidFill>
                <a:latin typeface="Impact"/>
                <a:ea typeface="Impact"/>
                <a:cs typeface="Impact"/>
              </a:rPr>
              <a:t>THE PLAYERS PLAY.</a:t>
            </a:r>
          </a:p>
          <a:p xmlns:a="http://schemas.openxmlformats.org/drawingml/2006/main">
            <a:pPr>
              <a:defRPr sz="4800" b="0">
                <a:solidFill>
                  <a:srgbClr val="171412"/>
                </a:solidFill>
                <a:latin typeface="Impact"/>
                <a:ea typeface="Impact"/>
                <a:cs typeface="Impact"/>
              </a:defRPr>
            </a:pPr>
            <a:r>
              <a:rPr sz="4800" b="0">
                <a:solidFill>
                  <a:srgbClr val="171412"/>
                </a:solidFill>
                <a:latin typeface="Impact"/>
                <a:ea typeface="Impact"/>
                <a:cs typeface="Impact"/>
              </a:rPr>
              <a:t>THE GAME EARNS.</a:t>
            </a:r>
          </a:p>
        </p:txBody>
      </p:sp>
      <p:sp>
        <p:nvSpPr>
          <p:cNvPr id="6" name="">
            <a:extLst xmlns:a="http://schemas.openxmlformats.org/drawingml/2006/main">
              <a:ext uri="{FF2B5EF4-FFF2-40B4-BE49-F238E27FC236}">
                <a16:creationId xmlns:a16="http://schemas.microsoft.com/office/drawing/2014/main" id="{15906ABC-C4D3-40EA-90DC-0727A1A2FB63}"/>
              </a:ext>
            </a:extLst>
          </p:cNvPr>
          <p:cNvSpPr>
            <a:spLocks xmlns:a="http://schemas.openxmlformats.org/drawingml/2006/main" noGrp="1"/>
          </p:cNvSpPr>
          <p:nvPr/>
        </p:nvSpPr>
        <p:spPr>
          <a:xfrm xmlns:a="http://schemas.openxmlformats.org/drawingml/2006/main">
            <a:off x="552450" y="2600325"/>
            <a:ext cx="352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6000" b="0">
                <a:solidFill>
                  <a:srgbClr val="171412"/>
                </a:solidFill>
                <a:latin typeface="Impact"/>
                <a:ea typeface="Impact"/>
                <a:cs typeface="Impact"/>
              </a:defRPr>
            </a:defPPr>
          </a:lstStyle>
          <a:p xmlns:a="http://schemas.openxmlformats.org/drawingml/2006/main">
            <a:pPr>
              <a:defRPr sz="6000" b="0">
                <a:solidFill>
                  <a:srgbClr val="171412"/>
                </a:solidFill>
                <a:latin typeface="Impact"/>
                <a:ea typeface="Impact"/>
                <a:cs typeface="Impact"/>
              </a:defRPr>
            </a:pPr>
            <a:r>
              <a:rPr sz="6000" b="0">
                <a:solidFill>
                  <a:srgbClr val="171412"/>
                </a:solidFill>
                <a:latin typeface="Impact"/>
                <a:ea typeface="Impact"/>
                <a:cs typeface="Impact"/>
              </a:rPr>
              <a:t>6 × $1</a:t>
            </a:r>
          </a:p>
        </p:txBody>
      </p:sp>
      <p:sp>
        <p:nvSpPr>
          <p:cNvPr id="7" name="">
            <a:extLst xmlns:a="http://schemas.openxmlformats.org/drawingml/2006/main">
              <a:ext uri="{FF2B5EF4-FFF2-40B4-BE49-F238E27FC236}">
                <a16:creationId xmlns:a16="http://schemas.microsoft.com/office/drawing/2014/main" id="{E407E3D2-D789-4966-9A69-64725C091E27}"/>
              </a:ext>
            </a:extLst>
          </p:cNvPr>
          <p:cNvSpPr>
            <a:spLocks xmlns:a="http://schemas.openxmlformats.org/drawingml/2006/main" noGrp="1"/>
          </p:cNvSpPr>
          <p:nvPr/>
        </p:nvSpPr>
        <p:spPr>
          <a:xfrm xmlns:a="http://schemas.openxmlformats.org/drawingml/2006/main">
            <a:off x="581025" y="3667125"/>
            <a:ext cx="352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800" b="0">
                <a:solidFill>
                  <a:srgbClr val="171412"/>
                </a:solidFill>
                <a:latin typeface="Arial"/>
                <a:ea typeface="Arial"/>
                <a:cs typeface="Arial"/>
              </a:defRPr>
            </a:defPPr>
          </a:lstStyle>
          <a:p xmlns:a="http://schemas.openxmlformats.org/drawingml/2006/main">
            <a:pPr>
              <a:defRPr sz="1800" b="0">
                <a:solidFill>
                  <a:srgbClr val="171412"/>
                </a:solidFill>
                <a:latin typeface="Arial"/>
                <a:ea typeface="Arial"/>
                <a:cs typeface="Arial"/>
              </a:defRPr>
            </a:pPr>
            <a:r>
              <a:rPr sz="1800" b="0">
                <a:solidFill>
                  <a:srgbClr val="171412"/>
                </a:solidFill>
                <a:latin typeface="Arial"/>
                <a:ea typeface="Arial"/>
                <a:cs typeface="Arial"/>
              </a:rPr>
              <a:t>Six players · $6 pot</a:t>
            </a:r>
          </a:p>
        </p:txBody>
      </p:sp>
      <p:sp>
        <p:nvSpPr>
          <p:cNvPr id="8" name="">
            <a:extLst xmlns:a="http://schemas.openxmlformats.org/drawingml/2006/main">
              <a:ext uri="{FF2B5EF4-FFF2-40B4-BE49-F238E27FC236}">
                <a16:creationId xmlns:a16="http://schemas.microsoft.com/office/drawing/2014/main" id="{7BB0D419-7B2A-4671-9537-52E402455A0C}"/>
              </a:ext>
            </a:extLst>
          </p:cNvPr>
          <p:cNvSpPr>
            <a:spLocks xmlns:a="http://schemas.openxmlformats.org/drawingml/2006/main" noGrp="1"/>
          </p:cNvSpPr>
          <p:nvPr/>
        </p:nvSpPr>
        <p:spPr>
          <a:xfrm xmlns:a="http://schemas.openxmlformats.org/drawingml/2006/main">
            <a:off x="4933950" y="2600325"/>
            <a:ext cx="3238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6000" b="0">
                <a:solidFill>
                  <a:srgbClr val="171412"/>
                </a:solidFill>
                <a:latin typeface="Impact"/>
                <a:ea typeface="Impact"/>
                <a:cs typeface="Impact"/>
              </a:defRPr>
            </a:defPPr>
          </a:lstStyle>
          <a:p xmlns:a="http://schemas.openxmlformats.org/drawingml/2006/main">
            <a:pPr>
              <a:defRPr sz="6000" b="0">
                <a:solidFill>
                  <a:srgbClr val="171412"/>
                </a:solidFill>
                <a:latin typeface="Impact"/>
                <a:ea typeface="Impact"/>
                <a:cs typeface="Impact"/>
              </a:defRPr>
            </a:pPr>
            <a:r>
              <a:rPr sz="6000" b="0">
                <a:solidFill>
                  <a:srgbClr val="171412"/>
                </a:solidFill>
                <a:latin typeface="Impact"/>
                <a:ea typeface="Impact"/>
                <a:cs typeface="Impact"/>
              </a:rPr>
              <a:t>$5.50</a:t>
            </a:r>
          </a:p>
        </p:txBody>
      </p:sp>
      <p:sp>
        <p:nvSpPr>
          <p:cNvPr id="9" name="">
            <a:extLst xmlns:a="http://schemas.openxmlformats.org/drawingml/2006/main">
              <a:ext uri="{FF2B5EF4-FFF2-40B4-BE49-F238E27FC236}">
                <a16:creationId xmlns:a16="http://schemas.microsoft.com/office/drawing/2014/main" id="{74E39D6A-AFFE-44A3-BEEB-725FC4ACCCA2}"/>
              </a:ext>
            </a:extLst>
          </p:cNvPr>
          <p:cNvSpPr>
            <a:spLocks xmlns:a="http://schemas.openxmlformats.org/drawingml/2006/main" noGrp="1"/>
          </p:cNvSpPr>
          <p:nvPr/>
        </p:nvSpPr>
        <p:spPr>
          <a:xfrm xmlns:a="http://schemas.openxmlformats.org/drawingml/2006/main">
            <a:off x="4962525" y="3667125"/>
            <a:ext cx="323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800" b="0">
                <a:solidFill>
                  <a:srgbClr val="171412"/>
                </a:solidFill>
                <a:latin typeface="Arial"/>
                <a:ea typeface="Arial"/>
                <a:cs typeface="Arial"/>
              </a:defRPr>
            </a:defPPr>
          </a:lstStyle>
          <a:p xmlns:a="http://schemas.openxmlformats.org/drawingml/2006/main">
            <a:pPr>
              <a:defRPr sz="1800" b="0">
                <a:solidFill>
                  <a:srgbClr val="171412"/>
                </a:solidFill>
                <a:latin typeface="Arial"/>
                <a:ea typeface="Arial"/>
                <a:cs typeface="Arial"/>
              </a:defRPr>
            </a:pPr>
            <a:r>
              <a:rPr sz="1800" b="0">
                <a:solidFill>
                  <a:srgbClr val="171412"/>
                </a:solidFill>
                <a:latin typeface="Arial"/>
                <a:ea typeface="Arial"/>
                <a:cs typeface="Arial"/>
              </a:rPr>
              <a:t>Winner payout</a:t>
            </a:r>
          </a:p>
        </p:txBody>
      </p:sp>
      <p:sp>
        <p:nvSpPr>
          <p:cNvPr id="10" name="">
            <a:extLst xmlns:a="http://schemas.openxmlformats.org/drawingml/2006/main">
              <a:ext uri="{FF2B5EF4-FFF2-40B4-BE49-F238E27FC236}">
                <a16:creationId xmlns:a16="http://schemas.microsoft.com/office/drawing/2014/main" id="{CA3F97D8-9CAF-47BC-8DB5-9FC4D9EF50A8}"/>
              </a:ext>
            </a:extLst>
          </p:cNvPr>
          <p:cNvSpPr>
            <a:spLocks xmlns:a="http://schemas.openxmlformats.org/drawingml/2006/main" noGrp="1"/>
          </p:cNvSpPr>
          <p:nvPr/>
        </p:nvSpPr>
        <p:spPr>
          <a:xfrm xmlns:a="http://schemas.openxmlformats.org/drawingml/2006/main">
            <a:off x="9020175" y="2600325"/>
            <a:ext cx="27241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5700" b="0">
                <a:solidFill>
                  <a:srgbClr val="171412"/>
                </a:solidFill>
                <a:latin typeface="Impact"/>
                <a:ea typeface="Impact"/>
                <a:cs typeface="Impact"/>
              </a:defRPr>
            </a:defPPr>
          </a:lstStyle>
          <a:p xmlns:a="http://schemas.openxmlformats.org/drawingml/2006/main">
            <a:pPr>
              <a:defRPr sz="5700" b="0">
                <a:solidFill>
                  <a:srgbClr val="171412"/>
                </a:solidFill>
                <a:latin typeface="Impact"/>
                <a:ea typeface="Impact"/>
                <a:cs typeface="Impact"/>
              </a:defRPr>
            </a:pPr>
            <a:r>
              <a:rPr sz="5700" b="0">
                <a:solidFill>
                  <a:srgbClr val="171412"/>
                </a:solidFill>
                <a:latin typeface="Impact"/>
                <a:ea typeface="Impact"/>
                <a:cs typeface="Impact"/>
              </a:rPr>
              <a:t>$0.50</a:t>
            </a:r>
          </a:p>
        </p:txBody>
      </p:sp>
      <p:sp>
        <p:nvSpPr>
          <p:cNvPr id="11" name="">
            <a:extLst xmlns:a="http://schemas.openxmlformats.org/drawingml/2006/main">
              <a:ext uri="{FF2B5EF4-FFF2-40B4-BE49-F238E27FC236}">
                <a16:creationId xmlns:a16="http://schemas.microsoft.com/office/drawing/2014/main" id="{18A33361-989B-420B-A262-82BD54113ACC}"/>
              </a:ext>
            </a:extLst>
          </p:cNvPr>
          <p:cNvSpPr>
            <a:spLocks xmlns:a="http://schemas.openxmlformats.org/drawingml/2006/main" noGrp="1"/>
          </p:cNvSpPr>
          <p:nvPr/>
        </p:nvSpPr>
        <p:spPr>
          <a:xfrm xmlns:a="http://schemas.openxmlformats.org/drawingml/2006/main">
            <a:off x="9048750" y="3667125"/>
            <a:ext cx="266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800" b="0">
                <a:solidFill>
                  <a:srgbClr val="171412"/>
                </a:solidFill>
                <a:latin typeface="Arial"/>
                <a:ea typeface="Arial"/>
                <a:cs typeface="Arial"/>
              </a:defRPr>
            </a:defPPr>
          </a:lstStyle>
          <a:p xmlns:a="http://schemas.openxmlformats.org/drawingml/2006/main">
            <a:pPr>
              <a:defRPr sz="1800" b="0">
                <a:solidFill>
                  <a:srgbClr val="171412"/>
                </a:solidFill>
                <a:latin typeface="Arial"/>
                <a:ea typeface="Arial"/>
                <a:cs typeface="Arial"/>
              </a:defRPr>
            </a:pPr>
            <a:r>
              <a:rPr sz="1800" b="0">
                <a:solidFill>
                  <a:srgbClr val="171412"/>
                </a:solidFill>
                <a:latin typeface="Arial"/>
                <a:ea typeface="Arial"/>
                <a:cs typeface="Arial"/>
              </a:rPr>
              <a:t>House fee</a:t>
            </a:r>
          </a:p>
        </p:txBody>
      </p:sp>
      <p:sp>
        <p:nvSpPr>
          <p:cNvPr id="12" name="">
            <a:extLst xmlns:a="http://schemas.openxmlformats.org/drawingml/2006/main">
              <a:ext uri="{FF2B5EF4-FFF2-40B4-BE49-F238E27FC236}">
                <a16:creationId xmlns:a16="http://schemas.microsoft.com/office/drawing/2014/main" id="{281AEC1E-FBB8-40C6-ADE3-57CE19BC7A64}"/>
              </a:ext>
            </a:extLst>
          </p:cNvPr>
          <p:cNvSpPr>
            <a:spLocks xmlns:a="http://schemas.openxmlformats.org/drawingml/2006/main" noGrp="1"/>
          </p:cNvSpPr>
          <p:nvPr/>
        </p:nvSpPr>
        <p:spPr>
          <a:xfrm xmlns:a="http://schemas.openxmlformats.org/drawingml/2006/main">
            <a:off x="552450" y="4352925"/>
            <a:ext cx="11087100" cy="9525"/>
          </a:xfrm>
          <a:prstGeom xmlns:a="http://schemas.openxmlformats.org/drawingml/2006/main" prst="rect">
            <a:avLst/>
          </a:prstGeom>
          <a:solidFill xmlns:a="http://schemas.openxmlformats.org/drawingml/2006/main">
            <a:srgbClr val="171412"/>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D42EACA9-DACC-4839-B260-9A261A137188}"/>
              </a:ext>
            </a:extLst>
          </p:cNvPr>
          <p:cNvSpPr>
            <a:spLocks xmlns:a="http://schemas.openxmlformats.org/drawingml/2006/main" noGrp="1"/>
          </p:cNvSpPr>
          <p:nvPr/>
        </p:nvSpPr>
        <p:spPr>
          <a:xfrm xmlns:a="http://schemas.openxmlformats.org/drawingml/2006/main">
            <a:off x="571500" y="4591050"/>
            <a:ext cx="5715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171412"/>
                </a:solidFill>
                <a:latin typeface="Arial"/>
                <a:ea typeface="Arial"/>
                <a:cs typeface="Arial"/>
              </a:defRPr>
            </a:defPPr>
          </a:lstStyle>
          <a:p xmlns:a="http://schemas.openxmlformats.org/drawingml/2006/main">
            <a:pPr>
              <a:defRPr sz="1650" b="1">
                <a:solidFill>
                  <a:srgbClr val="171412"/>
                </a:solidFill>
                <a:latin typeface="Arial"/>
                <a:ea typeface="Arial"/>
                <a:cs typeface="Arial"/>
              </a:defRPr>
            </a:pPr>
            <a:r>
              <a:rPr sz="1650" b="1">
                <a:solidFill>
                  <a:srgbClr val="171412"/>
                </a:solidFill>
                <a:latin typeface="Arial"/>
                <a:ea typeface="Arial"/>
                <a:cs typeface="Arial"/>
              </a:rPr>
              <a:t>10% DIRECT CREATOR FEE¹</a:t>
            </a:r>
          </a:p>
        </p:txBody>
      </p:sp>
      <p:sp>
        <p:nvSpPr>
          <p:cNvPr id="14" name="">
            <a:extLst xmlns:a="http://schemas.openxmlformats.org/drawingml/2006/main">
              <a:ext uri="{FF2B5EF4-FFF2-40B4-BE49-F238E27FC236}">
                <a16:creationId xmlns:a16="http://schemas.microsoft.com/office/drawing/2014/main" id="{56789B2B-99C7-4BBF-B837-C5EDEF06EC6E}"/>
              </a:ext>
            </a:extLst>
          </p:cNvPr>
          <p:cNvSpPr>
            <a:spLocks xmlns:a="http://schemas.openxmlformats.org/drawingml/2006/main" noGrp="1"/>
          </p:cNvSpPr>
          <p:nvPr/>
        </p:nvSpPr>
        <p:spPr>
          <a:xfrm xmlns:a="http://schemas.openxmlformats.org/drawingml/2006/main">
            <a:off x="571500" y="5086350"/>
            <a:ext cx="10953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925" b="0">
                <a:solidFill>
                  <a:srgbClr val="171412"/>
                </a:solidFill>
                <a:latin typeface="Impact"/>
                <a:ea typeface="Impact"/>
                <a:cs typeface="Impact"/>
              </a:defRPr>
            </a:defPPr>
          </a:lstStyle>
          <a:p xmlns:a="http://schemas.openxmlformats.org/drawingml/2006/main">
            <a:pPr>
              <a:defRPr sz="2925" b="0">
                <a:solidFill>
                  <a:srgbClr val="171412"/>
                </a:solidFill>
                <a:latin typeface="Impact"/>
                <a:ea typeface="Impact"/>
                <a:cs typeface="Impact"/>
              </a:defRPr>
            </a:pPr>
            <a:r>
              <a:rPr sz="2925" b="0">
                <a:solidFill>
                  <a:srgbClr val="171412"/>
                </a:solidFill>
                <a:latin typeface="Impact"/>
                <a:ea typeface="Impact"/>
                <a:cs typeface="Impact"/>
              </a:rPr>
              <a:t>Then 50% NFT pool / 50% company²</a:t>
            </a:r>
          </a:p>
        </p:txBody>
      </p:sp>
      <p:sp>
        <p:nvSpPr>
          <p:cNvPr id="15" name="">
            <a:extLst xmlns:a="http://schemas.openxmlformats.org/drawingml/2006/main">
              <a:ext uri="{FF2B5EF4-FFF2-40B4-BE49-F238E27FC236}">
                <a16:creationId xmlns:a16="http://schemas.microsoft.com/office/drawing/2014/main" id="{145F986A-4EEE-4D47-9F9F-4D0335F53960}"/>
              </a:ext>
            </a:extLst>
          </p:cNvPr>
          <p:cNvSpPr>
            <a:spLocks xmlns:a="http://schemas.openxmlformats.org/drawingml/2006/main" noGrp="1"/>
          </p:cNvSpPr>
          <p:nvPr/>
        </p:nvSpPr>
        <p:spPr>
          <a:xfrm xmlns:a="http://schemas.openxmlformats.org/drawingml/2006/main">
            <a:off x="552450" y="5953125"/>
            <a:ext cx="10287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200" b="0">
                <a:solidFill>
                  <a:srgbClr val="171412"/>
                </a:solidFill>
                <a:latin typeface="Arial"/>
                <a:ea typeface="Arial"/>
                <a:cs typeface="Arial"/>
              </a:defRPr>
            </a:defPPr>
          </a:lstStyle>
          <a:p xmlns:a="http://schemas.openxmlformats.org/drawingml/2006/main">
            <a:pPr>
              <a:defRPr sz="1200" b="0">
                <a:solidFill>
                  <a:srgbClr val="171412"/>
                </a:solidFill>
                <a:latin typeface="Arial"/>
                <a:ea typeface="Arial"/>
                <a:cs typeface="Arial"/>
              </a:defRPr>
            </a:pPr>
            <a:r>
              <a:rPr sz="1200" b="0">
                <a:solidFill>
                  <a:srgbClr val="171412"/>
                </a:solidFill>
                <a:latin typeface="Arial"/>
                <a:ea typeface="Arial"/>
                <a:cs typeface="Arial"/>
              </a:rPr>
              <a:t>House fee = 10% of the winner’s gain before fee ($6 − $1). ¹ On adjusted attributed house fees. ² On distributable profit after costs, loss recovery and tax reserve.</a:t>
            </a:r>
          </a:p>
        </p:txBody>
      </p:sp>
    </p:spTree>
    <p:extLst>
      <p:ext uri="{BB962C8B-B14F-4D97-AF65-F5344CB8AC3E}">
        <p14:creationId xmlns:p14="http://schemas.microsoft.com/office/powerpoint/2010/main" val="86415395"/>
      </p:ext>
    </p:extLst>
  </p:cSld>
</p:sld>
</file>

<file path=ppt/slides/slide7.xml><?xml version="1.0" encoding="utf-8"?>
<p:sld xmlns:p="http://schemas.openxmlformats.org/presentationml/2006/main">
  <p:cSld>
    <p:bg>
      <p:bgPr>
        <a:solidFill xmlns:a="http://schemas.openxmlformats.org/drawingml/2006/main">
          <a:srgbClr val="171412"/>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9101E9D-C259-4CDA-B90C-B699E93A5A87}"/>
              </a:ext>
            </a:extLst>
          </p:cNvPr>
          <p:cNvSpPr>
            <a:spLocks xmlns:a="http://schemas.openxmlformats.org/drawingml/2006/main" noGrp="1"/>
          </p:cNvSpPr>
          <p:nvPr/>
        </p:nvSpPr>
        <p:spPr>
          <a:xfrm xmlns:a="http://schemas.openxmlformats.org/drawingml/2006/main">
            <a:off x="552450" y="257175"/>
            <a:ext cx="228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F3EFDF"/>
                </a:solidFill>
                <a:latin typeface="Arial"/>
                <a:ea typeface="Arial"/>
                <a:cs typeface="Arial"/>
              </a:defRPr>
            </a:defPPr>
          </a:lstStyle>
          <a:p xmlns:a="http://schemas.openxmlformats.org/drawingml/2006/main">
            <a:pPr>
              <a:defRPr sz="1650" b="1">
                <a:solidFill>
                  <a:srgbClr val="F3EFDF"/>
                </a:solidFill>
                <a:latin typeface="Arial"/>
                <a:ea typeface="Arial"/>
                <a:cs typeface="Arial"/>
              </a:defRPr>
            </a:pPr>
            <a:r>
              <a:rPr sz="1650" b="1">
                <a:solidFill>
                  <a:srgbClr val="F3EFDF"/>
                </a:solidFill>
                <a:latin typeface="Arial"/>
                <a:ea typeface="Arial"/>
                <a:cs typeface="Arial"/>
              </a:rPr>
              <a:t>SCHALLERN</a:t>
            </a:r>
          </a:p>
        </p:txBody>
      </p:sp>
      <p:sp>
        <p:nvSpPr>
          <p:cNvPr id="2" name="">
            <a:extLst xmlns:a="http://schemas.openxmlformats.org/drawingml/2006/main">
              <a:ext uri="{FF2B5EF4-FFF2-40B4-BE49-F238E27FC236}">
                <a16:creationId xmlns:a16="http://schemas.microsoft.com/office/drawing/2014/main" id="{97D2F4D7-DA87-4249-B8DD-74ABDEE943C2}"/>
              </a:ext>
            </a:extLst>
          </p:cNvPr>
          <p:cNvSpPr>
            <a:spLocks xmlns:a="http://schemas.openxmlformats.org/drawingml/2006/main" noGrp="1"/>
          </p:cNvSpPr>
          <p:nvPr/>
        </p:nvSpPr>
        <p:spPr>
          <a:xfrm xmlns:a="http://schemas.openxmlformats.org/drawingml/2006/main">
            <a:off x="6858000" y="266700"/>
            <a:ext cx="4781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75" b="1">
                <a:solidFill>
                  <a:srgbClr val="F3EFDF"/>
                </a:solidFill>
                <a:latin typeface="Arial"/>
                <a:ea typeface="Arial"/>
                <a:cs typeface="Arial"/>
              </a:defRPr>
            </a:defPPr>
          </a:lstStyle>
          <a:p xmlns:a="http://schemas.openxmlformats.org/drawingml/2006/main">
            <a:pPr>
              <a:defRPr sz="975" b="1">
                <a:solidFill>
                  <a:srgbClr val="F3EFDF"/>
                </a:solidFill>
                <a:latin typeface="Arial"/>
                <a:ea typeface="Arial"/>
                <a:cs typeface="Arial"/>
              </a:defRPr>
            </a:pPr>
            <a:r>
              <a:rPr sz="975" b="1">
                <a:solidFill>
                  <a:srgbClr val="F3EFDF"/>
                </a:solidFill>
                <a:latin typeface="Arial"/>
                <a:ea typeface="Arial"/>
                <a:cs typeface="Arial"/>
              </a:rPr>
              <a:t>GROWTH / DIRECT CREATOR PARTNERS</a:t>
            </a:r>
          </a:p>
        </p:txBody>
      </p:sp>
      <p:sp>
        <p:nvSpPr>
          <p:cNvPr id="3" name="">
            <a:extLst xmlns:a="http://schemas.openxmlformats.org/drawingml/2006/main">
              <a:ext uri="{FF2B5EF4-FFF2-40B4-BE49-F238E27FC236}">
                <a16:creationId xmlns:a16="http://schemas.microsoft.com/office/drawing/2014/main" id="{CADDFD58-D04B-41FF-9E25-99BC8423215D}"/>
              </a:ext>
            </a:extLst>
          </p:cNvPr>
          <p:cNvSpPr>
            <a:spLocks xmlns:a="http://schemas.openxmlformats.org/drawingml/2006/main" noGrp="1"/>
          </p:cNvSpPr>
          <p:nvPr/>
        </p:nvSpPr>
        <p:spPr>
          <a:xfrm xmlns:a="http://schemas.openxmlformats.org/drawingml/2006/main">
            <a:off x="552450" y="742950"/>
            <a:ext cx="11087100" cy="9525"/>
          </a:xfrm>
          <a:prstGeom xmlns:a="http://schemas.openxmlformats.org/drawingml/2006/main" prst="rect">
            <a:avLst/>
          </a:prstGeom>
          <a:solidFill xmlns:a="http://schemas.openxmlformats.org/drawingml/2006/main">
            <a:srgbClr val="F3EFDF"/>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2878EA5-3732-44B3-A465-E0027398A146}"/>
              </a:ext>
            </a:extLst>
          </p:cNvPr>
          <p:cNvSpPr>
            <a:spLocks xmlns:a="http://schemas.openxmlformats.org/drawingml/2006/main" noGrp="1"/>
          </p:cNvSpPr>
          <p:nvPr/>
        </p:nvSpPr>
        <p:spPr>
          <a:xfrm xmlns:a="http://schemas.openxmlformats.org/drawingml/2006/main">
            <a:off x="11049000" y="6400800"/>
            <a:ext cx="5905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F3EFDF"/>
                </a:solidFill>
                <a:latin typeface="Arial"/>
                <a:ea typeface="Arial"/>
                <a:cs typeface="Arial"/>
              </a:defRPr>
            </a:defPPr>
          </a:lstStyle>
          <a:p xmlns:a="http://schemas.openxmlformats.org/drawingml/2006/main">
            <a:pPr>
              <a:defRPr sz="1125" b="1">
                <a:solidFill>
                  <a:srgbClr val="F3EFDF"/>
                </a:solidFill>
                <a:latin typeface="Arial"/>
                <a:ea typeface="Arial"/>
                <a:cs typeface="Arial"/>
              </a:defRPr>
            </a:pPr>
            <a:r>
              <a:rPr sz="1125" b="1">
                <a:solidFill>
                  <a:srgbClr val="F3EFDF"/>
                </a:solidFill>
                <a:latin typeface="Arial"/>
                <a:ea typeface="Arial"/>
                <a:cs typeface="Arial"/>
              </a:rPr>
              <a:t>07</a:t>
            </a:r>
          </a:p>
        </p:txBody>
      </p:sp>
      <p:sp>
        <p:nvSpPr>
          <p:cNvPr id="5" name="">
            <a:extLst xmlns:a="http://schemas.openxmlformats.org/drawingml/2006/main">
              <a:ext uri="{FF2B5EF4-FFF2-40B4-BE49-F238E27FC236}">
                <a16:creationId xmlns:a16="http://schemas.microsoft.com/office/drawing/2014/main" id="{9D0869A7-5E63-440E-B60C-7C56DD09459F}"/>
              </a:ext>
            </a:extLst>
          </p:cNvPr>
          <p:cNvSpPr>
            <a:spLocks xmlns:a="http://schemas.openxmlformats.org/drawingml/2006/main" noGrp="1"/>
          </p:cNvSpPr>
          <p:nvPr/>
        </p:nvSpPr>
        <p:spPr>
          <a:xfrm xmlns:a="http://schemas.openxmlformats.org/drawingml/2006/main">
            <a:off x="552450" y="990600"/>
            <a:ext cx="11087100" cy="1304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4650" b="0">
                <a:solidFill>
                  <a:srgbClr val="F3EFDF"/>
                </a:solidFill>
                <a:latin typeface="Impact"/>
                <a:ea typeface="Impact"/>
                <a:cs typeface="Impact"/>
              </a:defRPr>
            </a:defPPr>
          </a:lstStyle>
          <a:p xmlns:a="http://schemas.openxmlformats.org/drawingml/2006/main">
            <a:pPr>
              <a:defRPr sz="4650" b="0">
                <a:solidFill>
                  <a:srgbClr val="F3EFDF"/>
                </a:solidFill>
                <a:latin typeface="Impact"/>
                <a:ea typeface="Impact"/>
                <a:cs typeface="Impact"/>
              </a:defRPr>
            </a:pPr>
            <a:r>
              <a:rPr sz="4650" b="0">
                <a:solidFill>
                  <a:srgbClr val="F3EFDF"/>
                </a:solidFill>
                <a:latin typeface="Impact"/>
                <a:ea typeface="Impact"/>
                <a:cs typeface="Impact"/>
              </a:rPr>
              <a:t>YOUR COMMUNITY.</a:t>
            </a:r>
          </a:p>
          <a:p xmlns:a="http://schemas.openxmlformats.org/drawingml/2006/main">
            <a:pPr>
              <a:defRPr sz="4650" b="0">
                <a:solidFill>
                  <a:srgbClr val="F3EFDF"/>
                </a:solidFill>
                <a:latin typeface="Impact"/>
                <a:ea typeface="Impact"/>
                <a:cs typeface="Impact"/>
              </a:defRPr>
            </a:pPr>
            <a:r>
              <a:rPr sz="4650" b="0">
                <a:solidFill>
                  <a:srgbClr val="F3EFDF"/>
                </a:solidFill>
                <a:latin typeface="Impact"/>
                <a:ea typeface="Impact"/>
                <a:cs typeface="Impact"/>
              </a:rPr>
              <a:t>OUR NEXT PLAYERS.</a:t>
            </a:r>
          </a:p>
        </p:txBody>
      </p:sp>
      <p:sp>
        <p:nvSpPr>
          <p:cNvPr id="6" name="">
            <a:extLst xmlns:a="http://schemas.openxmlformats.org/drawingml/2006/main">
              <a:ext uri="{FF2B5EF4-FFF2-40B4-BE49-F238E27FC236}">
                <a16:creationId xmlns:a16="http://schemas.microsoft.com/office/drawing/2014/main" id="{FA852289-D161-48B9-92E7-2AFC9D4C062E}"/>
              </a:ext>
            </a:extLst>
          </p:cNvPr>
          <p:cNvSpPr>
            <a:spLocks xmlns:a="http://schemas.openxmlformats.org/drawingml/2006/main" noGrp="1"/>
          </p:cNvSpPr>
          <p:nvPr/>
        </p:nvSpPr>
        <p:spPr>
          <a:xfrm xmlns:a="http://schemas.openxmlformats.org/drawingml/2006/main">
            <a:off x="552450" y="2486025"/>
            <a:ext cx="3524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7725" b="0">
                <a:solidFill>
                  <a:srgbClr val="DCFF00"/>
                </a:solidFill>
                <a:latin typeface="Impact"/>
                <a:ea typeface="Impact"/>
                <a:cs typeface="Impact"/>
              </a:defRPr>
            </a:defPPr>
          </a:lstStyle>
          <a:p xmlns:a="http://schemas.openxmlformats.org/drawingml/2006/main">
            <a:pPr>
              <a:defRPr sz="7725" b="0">
                <a:solidFill>
                  <a:srgbClr val="DCFF00"/>
                </a:solidFill>
                <a:latin typeface="Impact"/>
                <a:ea typeface="Impact"/>
                <a:cs typeface="Impact"/>
              </a:defRPr>
            </a:pPr>
            <a:r>
              <a:rPr sz="7725" b="0">
                <a:solidFill>
                  <a:srgbClr val="DCFF00"/>
                </a:solidFill>
                <a:latin typeface="Impact"/>
                <a:ea typeface="Impact"/>
                <a:cs typeface="Impact"/>
              </a:rPr>
              <a:t>10 %</a:t>
            </a:r>
          </a:p>
        </p:txBody>
      </p:sp>
      <p:sp>
        <p:nvSpPr>
          <p:cNvPr id="7" name="">
            <a:extLst xmlns:a="http://schemas.openxmlformats.org/drawingml/2006/main">
              <a:ext uri="{FF2B5EF4-FFF2-40B4-BE49-F238E27FC236}">
                <a16:creationId xmlns:a16="http://schemas.microsoft.com/office/drawing/2014/main" id="{173CABE2-BB18-4B69-AFA3-0741E5A2C3EC}"/>
              </a:ext>
            </a:extLst>
          </p:cNvPr>
          <p:cNvSpPr>
            <a:spLocks xmlns:a="http://schemas.openxmlformats.org/drawingml/2006/main" noGrp="1"/>
          </p:cNvSpPr>
          <p:nvPr/>
        </p:nvSpPr>
        <p:spPr>
          <a:xfrm xmlns:a="http://schemas.openxmlformats.org/drawingml/2006/main">
            <a:off x="590550" y="3686175"/>
            <a:ext cx="4286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875" b="0">
                <a:solidFill>
                  <a:srgbClr val="F3EFDF"/>
                </a:solidFill>
                <a:latin typeface="Arial"/>
                <a:ea typeface="Arial"/>
                <a:cs typeface="Arial"/>
              </a:defRPr>
            </a:defPPr>
          </a:lstStyle>
          <a:p xmlns:a="http://schemas.openxmlformats.org/drawingml/2006/main">
            <a:pPr>
              <a:defRPr sz="1875" b="0">
                <a:solidFill>
                  <a:srgbClr val="F3EFDF"/>
                </a:solidFill>
                <a:latin typeface="Arial"/>
                <a:ea typeface="Arial"/>
                <a:cs typeface="Arial"/>
              </a:defRPr>
            </a:pPr>
            <a:r>
              <a:rPr sz="1875" b="0">
                <a:solidFill>
                  <a:srgbClr val="F3EFDF"/>
                </a:solidFill>
                <a:latin typeface="Arial"/>
                <a:ea typeface="Arial"/>
                <a:cs typeface="Arial"/>
              </a:rPr>
              <a:t>of adjusted house fees</a:t>
            </a:r>
          </a:p>
          <a:p xmlns:a="http://schemas.openxmlformats.org/drawingml/2006/main">
            <a:pPr>
              <a:defRPr sz="1875" b="0">
                <a:solidFill>
                  <a:srgbClr val="F3EFDF"/>
                </a:solidFill>
                <a:latin typeface="Arial"/>
                <a:ea typeface="Arial"/>
                <a:cs typeface="Arial"/>
              </a:defRPr>
            </a:pPr>
            <a:r>
              <a:rPr sz="1875" b="0">
                <a:solidFill>
                  <a:srgbClr val="F3EFDF"/>
                </a:solidFill>
                <a:latin typeface="Arial"/>
                <a:ea typeface="Arial"/>
                <a:cs typeface="Arial"/>
              </a:rPr>
              <a:t>from attributed players</a:t>
            </a:r>
          </a:p>
        </p:txBody>
      </p:sp>
      <p:sp>
        <p:nvSpPr>
          <p:cNvPr id="8" name="">
            <a:extLst xmlns:a="http://schemas.openxmlformats.org/drawingml/2006/main">
              <a:ext uri="{FF2B5EF4-FFF2-40B4-BE49-F238E27FC236}">
                <a16:creationId xmlns:a16="http://schemas.microsoft.com/office/drawing/2014/main" id="{2C0342D0-CFDD-4F27-85AF-F5900B1A7B89}"/>
              </a:ext>
            </a:extLst>
          </p:cNvPr>
          <p:cNvSpPr>
            <a:spLocks xmlns:a="http://schemas.openxmlformats.org/drawingml/2006/main" noGrp="1"/>
          </p:cNvSpPr>
          <p:nvPr/>
        </p:nvSpPr>
        <p:spPr>
          <a:xfrm xmlns:a="http://schemas.openxmlformats.org/drawingml/2006/main">
            <a:off x="6210300" y="2628900"/>
            <a:ext cx="5429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5025" b="0">
                <a:solidFill>
                  <a:srgbClr val="FF553D"/>
                </a:solidFill>
                <a:latin typeface="Impact"/>
                <a:ea typeface="Impact"/>
                <a:cs typeface="Impact"/>
              </a:defRPr>
            </a:defPPr>
          </a:lstStyle>
          <a:p xmlns:a="http://schemas.openxmlformats.org/drawingml/2006/main">
            <a:pPr>
              <a:defRPr sz="5025" b="0">
                <a:solidFill>
                  <a:srgbClr val="FF553D"/>
                </a:solidFill>
                <a:latin typeface="Impact"/>
                <a:ea typeface="Impact"/>
                <a:cs typeface="Impact"/>
              </a:defRPr>
            </a:pPr>
            <a:r>
              <a:rPr sz="5025" b="0">
                <a:solidFill>
                  <a:srgbClr val="FF553D"/>
                </a:solidFill>
                <a:latin typeface="Impact"/>
                <a:ea typeface="Impact"/>
                <a:cs typeface="Impact"/>
              </a:rPr>
              <a:t>36 MONTHS</a:t>
            </a:r>
          </a:p>
        </p:txBody>
      </p:sp>
      <p:sp>
        <p:nvSpPr>
          <p:cNvPr id="9" name="">
            <a:extLst xmlns:a="http://schemas.openxmlformats.org/drawingml/2006/main">
              <a:ext uri="{FF2B5EF4-FFF2-40B4-BE49-F238E27FC236}">
                <a16:creationId xmlns:a16="http://schemas.microsoft.com/office/drawing/2014/main" id="{0A5142AC-DCDB-4814-9E63-CB5FD0A48AD9}"/>
              </a:ext>
            </a:extLst>
          </p:cNvPr>
          <p:cNvSpPr>
            <a:spLocks xmlns:a="http://schemas.openxmlformats.org/drawingml/2006/main" noGrp="1"/>
          </p:cNvSpPr>
          <p:nvPr/>
        </p:nvSpPr>
        <p:spPr>
          <a:xfrm xmlns:a="http://schemas.openxmlformats.org/drawingml/2006/main">
            <a:off x="6248400" y="3695700"/>
            <a:ext cx="5381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800" b="0">
                <a:solidFill>
                  <a:srgbClr val="F3EFDF"/>
                </a:solidFill>
                <a:latin typeface="Arial"/>
                <a:ea typeface="Arial"/>
                <a:cs typeface="Arial"/>
              </a:defRPr>
            </a:defPPr>
          </a:lstStyle>
          <a:p xmlns:a="http://schemas.openxmlformats.org/drawingml/2006/main">
            <a:pPr>
              <a:defRPr sz="1800" b="0">
                <a:solidFill>
                  <a:srgbClr val="F3EFDF"/>
                </a:solidFill>
                <a:latin typeface="Arial"/>
                <a:ea typeface="Arial"/>
                <a:cs typeface="Arial"/>
              </a:defRPr>
            </a:pPr>
            <a:r>
              <a:rPr sz="1800" b="0">
                <a:solidFill>
                  <a:srgbClr val="F3EFDF"/>
                </a:solidFill>
                <a:latin typeface="Arial"/>
                <a:ea typeface="Arial"/>
                <a:cs typeface="Arial"/>
              </a:rPr>
              <a:t>from each player’s first settled</a:t>
            </a:r>
          </a:p>
          <a:p xmlns:a="http://schemas.openxmlformats.org/drawingml/2006/main">
            <a:pPr>
              <a:defRPr sz="1800" b="0">
                <a:solidFill>
                  <a:srgbClr val="F3EFDF"/>
                </a:solidFill>
                <a:latin typeface="Arial"/>
                <a:ea typeface="Arial"/>
                <a:cs typeface="Arial"/>
              </a:defRPr>
            </a:pPr>
            <a:r>
              <a:rPr sz="1800" b="0">
                <a:solidFill>
                  <a:srgbClr val="F3EFDF"/>
                </a:solidFill>
                <a:latin typeface="Arial"/>
                <a:ea typeface="Arial"/>
                <a:cs typeface="Arial"/>
              </a:rPr>
              <a:t>real-money game · one level</a:t>
            </a:r>
          </a:p>
        </p:txBody>
      </p:sp>
      <p:sp>
        <p:nvSpPr>
          <p:cNvPr id="10" name="">
            <a:extLst xmlns:a="http://schemas.openxmlformats.org/drawingml/2006/main">
              <a:ext uri="{FF2B5EF4-FFF2-40B4-BE49-F238E27FC236}">
                <a16:creationId xmlns:a16="http://schemas.microsoft.com/office/drawing/2014/main" id="{BD415B9A-6143-4847-B3D0-58478D1BBCCC}"/>
              </a:ext>
            </a:extLst>
          </p:cNvPr>
          <p:cNvSpPr>
            <a:spLocks xmlns:a="http://schemas.openxmlformats.org/drawingml/2006/main" noGrp="1"/>
          </p:cNvSpPr>
          <p:nvPr/>
        </p:nvSpPr>
        <p:spPr>
          <a:xfrm xmlns:a="http://schemas.openxmlformats.org/drawingml/2006/main">
            <a:off x="552450" y="4638675"/>
            <a:ext cx="11087100" cy="9525"/>
          </a:xfrm>
          <a:prstGeom xmlns:a="http://schemas.openxmlformats.org/drawingml/2006/main" prst="rect">
            <a:avLst/>
          </a:prstGeom>
          <a:solidFill xmlns:a="http://schemas.openxmlformats.org/drawingml/2006/main">
            <a:srgbClr val="655F59"/>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5E27663C-6525-4A08-ADBB-F2D7453566E4}"/>
              </a:ext>
            </a:extLst>
          </p:cNvPr>
          <p:cNvSpPr>
            <a:spLocks xmlns:a="http://schemas.openxmlformats.org/drawingml/2006/main" noGrp="1"/>
          </p:cNvSpPr>
          <p:nvPr/>
        </p:nvSpPr>
        <p:spPr>
          <a:xfrm xmlns:a="http://schemas.openxmlformats.org/drawingml/2006/main">
            <a:off x="571500" y="4829175"/>
            <a:ext cx="352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350" b="1">
                <a:solidFill>
                  <a:srgbClr val="DCFF00"/>
                </a:solidFill>
                <a:latin typeface="Arial"/>
                <a:ea typeface="Arial"/>
                <a:cs typeface="Arial"/>
              </a:defRPr>
            </a:defPPr>
          </a:lstStyle>
          <a:p xmlns:a="http://schemas.openxmlformats.org/drawingml/2006/main">
            <a:pPr>
              <a:defRPr sz="1350" b="1">
                <a:solidFill>
                  <a:srgbClr val="DCFF00"/>
                </a:solidFill>
                <a:latin typeface="Arial"/>
                <a:ea typeface="Arial"/>
                <a:cs typeface="Arial"/>
              </a:defRPr>
            </a:pPr>
            <a:r>
              <a:rPr sz="1350" b="1">
                <a:solidFill>
                  <a:srgbClr val="DCFF00"/>
                </a:solidFill>
                <a:latin typeface="Arial"/>
                <a:ea typeface="Arial"/>
                <a:cs typeface="Arial"/>
              </a:rPr>
              <a:t>PERSONAL LINK + CODE</a:t>
            </a:r>
          </a:p>
        </p:txBody>
      </p:sp>
      <p:sp>
        <p:nvSpPr>
          <p:cNvPr id="12" name="">
            <a:extLst xmlns:a="http://schemas.openxmlformats.org/drawingml/2006/main">
              <a:ext uri="{FF2B5EF4-FFF2-40B4-BE49-F238E27FC236}">
                <a16:creationId xmlns:a16="http://schemas.microsoft.com/office/drawing/2014/main" id="{F5C810E8-01A1-4713-B9C6-B646C3B2D979}"/>
              </a:ext>
            </a:extLst>
          </p:cNvPr>
          <p:cNvSpPr>
            <a:spLocks xmlns:a="http://schemas.openxmlformats.org/drawingml/2006/main" noGrp="1"/>
          </p:cNvSpPr>
          <p:nvPr/>
        </p:nvSpPr>
        <p:spPr>
          <a:xfrm xmlns:a="http://schemas.openxmlformats.org/drawingml/2006/main">
            <a:off x="571500" y="5191125"/>
            <a:ext cx="3524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500" b="0">
                <a:solidFill>
                  <a:srgbClr val="F3EFDF"/>
                </a:solidFill>
                <a:latin typeface="Arial"/>
                <a:ea typeface="Arial"/>
                <a:cs typeface="Arial"/>
              </a:defRPr>
            </a:defPPr>
          </a:lstStyle>
          <a:p xmlns:a="http://schemas.openxmlformats.org/drawingml/2006/main">
            <a:pPr>
              <a:defRPr sz="1500" b="0">
                <a:solidFill>
                  <a:srgbClr val="F3EFDF"/>
                </a:solidFill>
                <a:latin typeface="Arial"/>
                <a:ea typeface="Arial"/>
                <a:cs typeface="Arial"/>
              </a:defRPr>
            </a:pPr>
            <a:r>
              <a:rPr sz="1500" b="0">
                <a:solidFill>
                  <a:srgbClr val="F3EFDF"/>
                </a:solidFill>
                <a:latin typeface="Arial"/>
                <a:ea typeface="Arial"/>
                <a:cs typeface="Arial"/>
              </a:rPr>
              <a:t>30-day click window.</a:t>
            </a:r>
          </a:p>
          <a:p xmlns:a="http://schemas.openxmlformats.org/drawingml/2006/main">
            <a:pPr>
              <a:defRPr sz="1500" b="0">
                <a:solidFill>
                  <a:srgbClr val="F3EFDF"/>
                </a:solidFill>
                <a:latin typeface="Arial"/>
                <a:ea typeface="Arial"/>
                <a:cs typeface="Arial"/>
              </a:defRPr>
            </a:pPr>
            <a:r>
              <a:rPr sz="1500" b="0">
                <a:solidFill>
                  <a:srgbClr val="F3EFDF"/>
                </a:solidFill>
                <a:latin typeface="Arial"/>
                <a:ea typeface="Arial"/>
                <a:cs typeface="Arial"/>
              </a:rPr>
              <a:t>Code wins; attribution at signup.</a:t>
            </a:r>
          </a:p>
        </p:txBody>
      </p:sp>
      <p:sp>
        <p:nvSpPr>
          <p:cNvPr id="13" name="">
            <a:extLst xmlns:a="http://schemas.openxmlformats.org/drawingml/2006/main">
              <a:ext uri="{FF2B5EF4-FFF2-40B4-BE49-F238E27FC236}">
                <a16:creationId xmlns:a16="http://schemas.microsoft.com/office/drawing/2014/main" id="{9BEBD959-EDDA-41FE-B113-2E1185C82A0F}"/>
              </a:ext>
            </a:extLst>
          </p:cNvPr>
          <p:cNvSpPr>
            <a:spLocks xmlns:a="http://schemas.openxmlformats.org/drawingml/2006/main" noGrp="1"/>
          </p:cNvSpPr>
          <p:nvPr/>
        </p:nvSpPr>
        <p:spPr>
          <a:xfrm xmlns:a="http://schemas.openxmlformats.org/drawingml/2006/main">
            <a:off x="4343400" y="4829175"/>
            <a:ext cx="352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350" b="1">
                <a:solidFill>
                  <a:srgbClr val="DCFF00"/>
                </a:solidFill>
                <a:latin typeface="Arial"/>
                <a:ea typeface="Arial"/>
                <a:cs typeface="Arial"/>
              </a:defRPr>
            </a:defPPr>
          </a:lstStyle>
          <a:p xmlns:a="http://schemas.openxmlformats.org/drawingml/2006/main">
            <a:pPr>
              <a:defRPr sz="1350" b="1">
                <a:solidFill>
                  <a:srgbClr val="DCFF00"/>
                </a:solidFill>
                <a:latin typeface="Arial"/>
                <a:ea typeface="Arial"/>
                <a:cs typeface="Arial"/>
              </a:defRPr>
            </a:pPr>
            <a:r>
              <a:rPr sz="1350" b="1">
                <a:solidFill>
                  <a:srgbClr val="DCFF00"/>
                </a:solidFill>
                <a:latin typeface="Arial"/>
                <a:ea typeface="Arial"/>
                <a:cs typeface="Arial"/>
              </a:rPr>
              <a:t>CREATOR → DEMO → DISCORD</a:t>
            </a:r>
          </a:p>
        </p:txBody>
      </p:sp>
      <p:sp>
        <p:nvSpPr>
          <p:cNvPr id="14" name="">
            <a:extLst xmlns:a="http://schemas.openxmlformats.org/drawingml/2006/main">
              <a:ext uri="{FF2B5EF4-FFF2-40B4-BE49-F238E27FC236}">
                <a16:creationId xmlns:a16="http://schemas.microsoft.com/office/drawing/2014/main" id="{6403A3F6-4947-42F8-80BC-CC91D2B718F2}"/>
              </a:ext>
            </a:extLst>
          </p:cNvPr>
          <p:cNvSpPr>
            <a:spLocks xmlns:a="http://schemas.openxmlformats.org/drawingml/2006/main" noGrp="1"/>
          </p:cNvSpPr>
          <p:nvPr/>
        </p:nvSpPr>
        <p:spPr>
          <a:xfrm xmlns:a="http://schemas.openxmlformats.org/drawingml/2006/main">
            <a:off x="4343400" y="5191125"/>
            <a:ext cx="3524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500" b="0">
                <a:solidFill>
                  <a:srgbClr val="F3EFDF"/>
                </a:solidFill>
                <a:latin typeface="Arial"/>
                <a:ea typeface="Arial"/>
                <a:cs typeface="Arial"/>
              </a:defRPr>
            </a:defPPr>
          </a:lstStyle>
          <a:p xmlns:a="http://schemas.openxmlformats.org/drawingml/2006/main">
            <a:pPr>
              <a:defRPr sz="1500" b="0">
                <a:solidFill>
                  <a:srgbClr val="F3EFDF"/>
                </a:solidFill>
                <a:latin typeface="Arial"/>
                <a:ea typeface="Arial"/>
                <a:cs typeface="Arial"/>
              </a:defRPr>
            </a:pPr>
            <a:r>
              <a:rPr sz="1500" b="0">
                <a:solidFill>
                  <a:srgbClr val="F3EFDF"/>
                </a:solidFill>
                <a:latin typeface="Arial"/>
                <a:ea typeface="Arial"/>
                <a:cs typeface="Arial"/>
              </a:rPr>
              <a:t>Play, give useful feedback,</a:t>
            </a:r>
          </a:p>
          <a:p xmlns:a="http://schemas.openxmlformats.org/drawingml/2006/main">
            <a:pPr>
              <a:defRPr sz="1500" b="0">
                <a:solidFill>
                  <a:srgbClr val="F3EFDF"/>
                </a:solidFill>
                <a:latin typeface="Arial"/>
                <a:ea typeface="Arial"/>
                <a:cs typeface="Arial"/>
              </a:defRPr>
            </a:pPr>
            <a:r>
              <a:rPr sz="1500" b="0">
                <a:solidFill>
                  <a:srgbClr val="F3EFDF"/>
                </a:solidFill>
                <a:latin typeface="Arial"/>
                <a:ea typeface="Arial"/>
                <a:cs typeface="Arial"/>
              </a:rPr>
              <a:t>join challenges and return.</a:t>
            </a:r>
          </a:p>
        </p:txBody>
      </p:sp>
      <p:sp>
        <p:nvSpPr>
          <p:cNvPr id="15" name="">
            <a:extLst xmlns:a="http://schemas.openxmlformats.org/drawingml/2006/main">
              <a:ext uri="{FF2B5EF4-FFF2-40B4-BE49-F238E27FC236}">
                <a16:creationId xmlns:a16="http://schemas.microsoft.com/office/drawing/2014/main" id="{99D07227-4913-4F4E-BD7C-42FFFEBD075D}"/>
              </a:ext>
            </a:extLst>
          </p:cNvPr>
          <p:cNvSpPr>
            <a:spLocks xmlns:a="http://schemas.openxmlformats.org/drawingml/2006/main" noGrp="1"/>
          </p:cNvSpPr>
          <p:nvPr/>
        </p:nvSpPr>
        <p:spPr>
          <a:xfrm xmlns:a="http://schemas.openxmlformats.org/drawingml/2006/main">
            <a:off x="8115300" y="4829175"/>
            <a:ext cx="352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350" b="1">
                <a:solidFill>
                  <a:srgbClr val="DCFF00"/>
                </a:solidFill>
                <a:latin typeface="Arial"/>
                <a:ea typeface="Arial"/>
                <a:cs typeface="Arial"/>
              </a:defRPr>
            </a:defPPr>
          </a:lstStyle>
          <a:p xmlns:a="http://schemas.openxmlformats.org/drawingml/2006/main">
            <a:pPr>
              <a:defRPr sz="1350" b="1">
                <a:solidFill>
                  <a:srgbClr val="DCFF00"/>
                </a:solidFill>
                <a:latin typeface="Arial"/>
                <a:ea typeface="Arial"/>
                <a:cs typeface="Arial"/>
              </a:defRPr>
            </a:pPr>
            <a:r>
              <a:rPr sz="1350" b="1">
                <a:solidFill>
                  <a:srgbClr val="DCFF00"/>
                </a:solidFill>
                <a:latin typeface="Arial"/>
                <a:ea typeface="Arial"/>
                <a:cs typeface="Arial"/>
              </a:rPr>
              <a:t>MONTHLY SETTLEMENT</a:t>
            </a:r>
          </a:p>
        </p:txBody>
      </p:sp>
      <p:sp>
        <p:nvSpPr>
          <p:cNvPr id="16" name="">
            <a:extLst xmlns:a="http://schemas.openxmlformats.org/drawingml/2006/main">
              <a:ext uri="{FF2B5EF4-FFF2-40B4-BE49-F238E27FC236}">
                <a16:creationId xmlns:a16="http://schemas.microsoft.com/office/drawing/2014/main" id="{1AB56092-2F6B-4D4B-9047-0A5CE737DE55}"/>
              </a:ext>
            </a:extLst>
          </p:cNvPr>
          <p:cNvSpPr>
            <a:spLocks xmlns:a="http://schemas.openxmlformats.org/drawingml/2006/main" noGrp="1"/>
          </p:cNvSpPr>
          <p:nvPr/>
        </p:nvSpPr>
        <p:spPr>
          <a:xfrm xmlns:a="http://schemas.openxmlformats.org/drawingml/2006/main">
            <a:off x="8115300" y="5191125"/>
            <a:ext cx="3524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500" b="0">
                <a:solidFill>
                  <a:srgbClr val="F3EFDF"/>
                </a:solidFill>
                <a:latin typeface="Arial"/>
                <a:ea typeface="Arial"/>
                <a:cs typeface="Arial"/>
              </a:defRPr>
            </a:defPPr>
          </a:lstStyle>
          <a:p xmlns:a="http://schemas.openxmlformats.org/drawingml/2006/main">
            <a:pPr>
              <a:defRPr sz="1500" b="0">
                <a:solidFill>
                  <a:srgbClr val="F3EFDF"/>
                </a:solidFill>
                <a:latin typeface="Arial"/>
                <a:ea typeface="Arial"/>
                <a:cs typeface="Arial"/>
              </a:defRPr>
            </a:pPr>
            <a:r>
              <a:rPr sz="1500" b="0">
                <a:solidFill>
                  <a:srgbClr val="F3EFDF"/>
                </a:solidFill>
                <a:latin typeface="Arial"/>
                <a:ea typeface="Arial"/>
                <a:cs typeface="Arial"/>
              </a:rPr>
              <a:t>By the 15th; $25 minimum.</a:t>
            </a:r>
          </a:p>
          <a:p xmlns:a="http://schemas.openxmlformats.org/drawingml/2006/main">
            <a:pPr>
              <a:defRPr sz="1500" b="0">
                <a:solidFill>
                  <a:srgbClr val="F3EFDF"/>
                </a:solidFill>
                <a:latin typeface="Arial"/>
                <a:ea typeface="Arial"/>
                <a:cs typeface="Arial"/>
              </a:defRPr>
            </a:pPr>
            <a:r>
              <a:rPr sz="1500" b="0">
                <a:solidFill>
                  <a:srgbClr val="F3EFDF"/>
                </a:solidFill>
                <a:latin typeface="Arial"/>
                <a:ea typeface="Arial"/>
                <a:cs typeface="Arial"/>
              </a:rPr>
              <a:t>Separate fees for agreed videos.</a:t>
            </a:r>
          </a:p>
        </p:txBody>
      </p:sp>
      <p:sp>
        <p:nvSpPr>
          <p:cNvPr id="17" name="">
            <a:extLst xmlns:a="http://schemas.openxmlformats.org/drawingml/2006/main">
              <a:ext uri="{FF2B5EF4-FFF2-40B4-BE49-F238E27FC236}">
                <a16:creationId xmlns:a16="http://schemas.microsoft.com/office/drawing/2014/main" id="{49C5319F-4E1B-41AA-8344-1E94391DD2EB}"/>
              </a:ext>
            </a:extLst>
          </p:cNvPr>
          <p:cNvSpPr>
            <a:spLocks xmlns:a="http://schemas.openxmlformats.org/drawingml/2006/main" noGrp="1"/>
          </p:cNvSpPr>
          <p:nvPr/>
        </p:nvSpPr>
        <p:spPr>
          <a:xfrm xmlns:a="http://schemas.openxmlformats.org/drawingml/2006/main">
            <a:off x="552450" y="5953125"/>
            <a:ext cx="10287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200" b="0">
                <a:solidFill>
                  <a:srgbClr val="F3EFDF"/>
                </a:solidFill>
                <a:latin typeface="Arial"/>
                <a:ea typeface="Arial"/>
                <a:cs typeface="Arial"/>
              </a:defRPr>
            </a:defPPr>
          </a:lstStyle>
          <a:p xmlns:a="http://schemas.openxmlformats.org/drawingml/2006/main">
            <a:pPr>
              <a:defRPr sz="1200" b="0">
                <a:solidFill>
                  <a:srgbClr val="F3EFDF"/>
                </a:solidFill>
                <a:latin typeface="Arial"/>
                <a:ea typeface="Arial"/>
                <a:cs typeface="Arial"/>
              </a:defRPr>
            </a:pPr>
            <a:r>
              <a:rPr sz="1200" b="0">
                <a:solidFill>
                  <a:srgbClr val="F3EFDF"/>
                </a:solidFill>
                <a:latin typeface="Arial"/>
                <a:ea typeface="Arial"/>
                <a:cs typeface="Arial"/>
              </a:rPr>
              <a:t>Demo links track activity now. Commission starts only after approval and real-money launch. Adjusted fees = house fees less reversals and cash bonuses; not stakes or deposits.</a:t>
            </a:r>
          </a:p>
        </p:txBody>
      </p:sp>
    </p:spTree>
    <p:extLst>
      <p:ext uri="{BB962C8B-B14F-4D97-AF65-F5344CB8AC3E}">
        <p14:creationId xmlns:p14="http://schemas.microsoft.com/office/powerpoint/2010/main" val="710341722"/>
      </p:ext>
    </p:extLst>
  </p:cSld>
</p:sld>
</file>

<file path=ppt/slides/slide8.xml><?xml version="1.0" encoding="utf-8"?>
<p:sld xmlns:p="http://schemas.openxmlformats.org/presentationml/2006/main">
  <p:cSld>
    <p:bg>
      <p:bgPr>
        <a:solidFill xmlns:a="http://schemas.openxmlformats.org/drawingml/2006/main">
          <a:srgbClr val="231329"/>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7F08D8DC-1A9B-4E41-848B-C0323421A195}"/>
              </a:ext>
            </a:extLst>
          </p:cNvPr>
          <p:cNvSpPr>
            <a:spLocks xmlns:a="http://schemas.openxmlformats.org/drawingml/2006/main" noGrp="1"/>
          </p:cNvSpPr>
          <p:nvPr/>
        </p:nvSpPr>
        <p:spPr>
          <a:xfrm xmlns:a="http://schemas.openxmlformats.org/drawingml/2006/main">
            <a:off x="552450" y="257175"/>
            <a:ext cx="228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F3EFDF"/>
                </a:solidFill>
                <a:latin typeface="Arial"/>
                <a:ea typeface="Arial"/>
                <a:cs typeface="Arial"/>
              </a:defRPr>
            </a:defPPr>
          </a:lstStyle>
          <a:p xmlns:a="http://schemas.openxmlformats.org/drawingml/2006/main">
            <a:pPr>
              <a:defRPr sz="1650" b="1">
                <a:solidFill>
                  <a:srgbClr val="F3EFDF"/>
                </a:solidFill>
                <a:latin typeface="Arial"/>
                <a:ea typeface="Arial"/>
                <a:cs typeface="Arial"/>
              </a:defRPr>
            </a:pPr>
            <a:r>
              <a:rPr sz="1650" b="1">
                <a:solidFill>
                  <a:srgbClr val="F3EFDF"/>
                </a:solidFill>
                <a:latin typeface="Arial"/>
                <a:ea typeface="Arial"/>
                <a:cs typeface="Arial"/>
              </a:rPr>
              <a:t>SCHALLERN</a:t>
            </a:r>
          </a:p>
        </p:txBody>
      </p:sp>
      <p:sp>
        <p:nvSpPr>
          <p:cNvPr id="2" name="">
            <a:extLst xmlns:a="http://schemas.openxmlformats.org/drawingml/2006/main">
              <a:ext uri="{FF2B5EF4-FFF2-40B4-BE49-F238E27FC236}">
                <a16:creationId xmlns:a16="http://schemas.microsoft.com/office/drawing/2014/main" id="{130E76BA-E6D3-4906-AB49-79BD08FEC7D4}"/>
              </a:ext>
            </a:extLst>
          </p:cNvPr>
          <p:cNvSpPr>
            <a:spLocks xmlns:a="http://schemas.openxmlformats.org/drawingml/2006/main" noGrp="1"/>
          </p:cNvSpPr>
          <p:nvPr/>
        </p:nvSpPr>
        <p:spPr>
          <a:xfrm xmlns:a="http://schemas.openxmlformats.org/drawingml/2006/main">
            <a:off x="6858000" y="266700"/>
            <a:ext cx="4781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75" b="1">
                <a:solidFill>
                  <a:srgbClr val="F3EFDF"/>
                </a:solidFill>
                <a:latin typeface="Arial"/>
                <a:ea typeface="Arial"/>
                <a:cs typeface="Arial"/>
              </a:defRPr>
            </a:defPPr>
          </a:lstStyle>
          <a:p xmlns:a="http://schemas.openxmlformats.org/drawingml/2006/main">
            <a:pPr>
              <a:defRPr sz="975" b="1">
                <a:solidFill>
                  <a:srgbClr val="F3EFDF"/>
                </a:solidFill>
                <a:latin typeface="Arial"/>
                <a:ea typeface="Arial"/>
                <a:cs typeface="Arial"/>
              </a:defRPr>
            </a:pPr>
            <a:r>
              <a:rPr sz="975" b="1">
                <a:solidFill>
                  <a:srgbClr val="F3EFDF"/>
                </a:solidFill>
                <a:latin typeface="Arial"/>
                <a:ea typeface="Arial"/>
                <a:cs typeface="Arial"/>
              </a:rPr>
              <a:t>THE FUNDING PLAN</a:t>
            </a:r>
          </a:p>
        </p:txBody>
      </p:sp>
      <p:sp>
        <p:nvSpPr>
          <p:cNvPr id="3" name="">
            <a:extLst xmlns:a="http://schemas.openxmlformats.org/drawingml/2006/main">
              <a:ext uri="{FF2B5EF4-FFF2-40B4-BE49-F238E27FC236}">
                <a16:creationId xmlns:a16="http://schemas.microsoft.com/office/drawing/2014/main" id="{7E37CEA5-9983-440E-A7B0-BE906B655074}"/>
              </a:ext>
            </a:extLst>
          </p:cNvPr>
          <p:cNvSpPr>
            <a:spLocks xmlns:a="http://schemas.openxmlformats.org/drawingml/2006/main" noGrp="1"/>
          </p:cNvSpPr>
          <p:nvPr/>
        </p:nvSpPr>
        <p:spPr>
          <a:xfrm xmlns:a="http://schemas.openxmlformats.org/drawingml/2006/main">
            <a:off x="552450" y="742950"/>
            <a:ext cx="11087100" cy="9525"/>
          </a:xfrm>
          <a:prstGeom xmlns:a="http://schemas.openxmlformats.org/drawingml/2006/main" prst="rect">
            <a:avLst/>
          </a:prstGeom>
          <a:solidFill xmlns:a="http://schemas.openxmlformats.org/drawingml/2006/main">
            <a:srgbClr val="F3EFDF"/>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9D8D9DA-CFFC-47EA-A0F3-F53284431881}"/>
              </a:ext>
            </a:extLst>
          </p:cNvPr>
          <p:cNvSpPr>
            <a:spLocks xmlns:a="http://schemas.openxmlformats.org/drawingml/2006/main" noGrp="1"/>
          </p:cNvSpPr>
          <p:nvPr/>
        </p:nvSpPr>
        <p:spPr>
          <a:xfrm xmlns:a="http://schemas.openxmlformats.org/drawingml/2006/main">
            <a:off x="11049000" y="6400800"/>
            <a:ext cx="5905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F3EFDF"/>
                </a:solidFill>
                <a:latin typeface="Arial"/>
                <a:ea typeface="Arial"/>
                <a:cs typeface="Arial"/>
              </a:defRPr>
            </a:defPPr>
          </a:lstStyle>
          <a:p xmlns:a="http://schemas.openxmlformats.org/drawingml/2006/main">
            <a:pPr>
              <a:defRPr sz="1125" b="1">
                <a:solidFill>
                  <a:srgbClr val="F3EFDF"/>
                </a:solidFill>
                <a:latin typeface="Arial"/>
                <a:ea typeface="Arial"/>
                <a:cs typeface="Arial"/>
              </a:defRPr>
            </a:pPr>
            <a:r>
              <a:rPr sz="1125" b="1">
                <a:solidFill>
                  <a:srgbClr val="F3EFDF"/>
                </a:solidFill>
                <a:latin typeface="Arial"/>
                <a:ea typeface="Arial"/>
                <a:cs typeface="Arial"/>
              </a:rPr>
              <a:t>08</a:t>
            </a:r>
          </a:p>
        </p:txBody>
      </p:sp>
      <p:sp>
        <p:nvSpPr>
          <p:cNvPr id="5" name="">
            <a:extLst xmlns:a="http://schemas.openxmlformats.org/drawingml/2006/main">
              <a:ext uri="{FF2B5EF4-FFF2-40B4-BE49-F238E27FC236}">
                <a16:creationId xmlns:a16="http://schemas.microsoft.com/office/drawing/2014/main" id="{59F23E5B-D521-4CB3-A08A-38627FB9D28D}"/>
              </a:ext>
            </a:extLst>
          </p:cNvPr>
          <p:cNvSpPr>
            <a:spLocks xmlns:a="http://schemas.openxmlformats.org/drawingml/2006/main" noGrp="1"/>
          </p:cNvSpPr>
          <p:nvPr/>
        </p:nvSpPr>
        <p:spPr>
          <a:xfrm xmlns:a="http://schemas.openxmlformats.org/drawingml/2006/main">
            <a:off x="552450" y="102870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4950" b="0">
                <a:solidFill>
                  <a:srgbClr val="F4B581"/>
                </a:solidFill>
                <a:latin typeface="Impact"/>
                <a:ea typeface="Impact"/>
                <a:cs typeface="Impact"/>
              </a:defRPr>
            </a:defPPr>
          </a:lstStyle>
          <a:p xmlns:a="http://schemas.openxmlformats.org/drawingml/2006/main">
            <a:pPr>
              <a:defRPr sz="4950" b="0">
                <a:solidFill>
                  <a:srgbClr val="F4B581"/>
                </a:solidFill>
                <a:latin typeface="Impact"/>
                <a:ea typeface="Impact"/>
                <a:cs typeface="Impact"/>
              </a:defRPr>
            </a:pPr>
            <a:r>
              <a:rPr sz="4950" b="0">
                <a:solidFill>
                  <a:srgbClr val="F4B581"/>
                </a:solidFill>
                <a:latin typeface="Impact"/>
                <a:ea typeface="Impact"/>
                <a:cs typeface="Impact"/>
              </a:rPr>
              <a:t>$1.7M. A CLEAR PLAN.</a:t>
            </a:r>
          </a:p>
        </p:txBody>
      </p:sp>
      <p:graphicFrame>
        <p:nvGraphicFramePr>
          <p:cNvPr id="6" name="Chart">
            <a:extLst xmlns:a="http://schemas.openxmlformats.org/drawingml/2006/main">
              <a:ext uri="{FF2B5EF4-FFF2-40B4-BE49-F238E27FC236}">
                <a16:creationId xmlns:a16="http://schemas.microsoft.com/office/drawing/2014/main" id="{7C15CE6C-0995-4D45-B95F-C7B32408CEAA}"/>
              </a:ext>
            </a:extLst>
          </p:cNvPr>
          <p:cNvGraphicFramePr/>
          <p:nvPr/>
        </p:nvGraphicFramePr>
        <p:xfrm>
          <a:off xmlns:a="http://schemas.openxmlformats.org/drawingml/2006/main" x="495300" y="2209800"/>
          <a:ext xmlns:a="http://schemas.openxmlformats.org/drawingml/2006/main" cx="7858125" cy="3409950"/>
        </p:xfrm>
        <a:graphic xmlns:a="http://schemas.openxmlformats.org/drawingml/2006/main">
          <a:graphicData uri="http://schemas.openxmlformats.org/drawingml/2006/chart">
            <c:chart xmlns:r="http://schemas.openxmlformats.org/officeDocument/2006/relationships" xmlns:c="http://schemas.openxmlformats.org/drawingml/2006/chart" r:id="R9cae324475454f2c"/>
          </a:graphicData>
        </a:graphic>
      </p:graphicFrame>
      <p:sp>
        <p:nvSpPr>
          <p:cNvPr id="7" name="">
            <a:extLst xmlns:a="http://schemas.openxmlformats.org/drawingml/2006/main">
              <a:ext uri="{FF2B5EF4-FFF2-40B4-BE49-F238E27FC236}">
                <a16:creationId xmlns:a16="http://schemas.microsoft.com/office/drawing/2014/main" id="{63DD9A09-2C61-4D9B-84C6-DB33C1DA1F39}"/>
              </a:ext>
            </a:extLst>
          </p:cNvPr>
          <p:cNvSpPr>
            <a:spLocks xmlns:a="http://schemas.openxmlformats.org/drawingml/2006/main" noGrp="1"/>
          </p:cNvSpPr>
          <p:nvPr/>
        </p:nvSpPr>
        <p:spPr>
          <a:xfrm xmlns:a="http://schemas.openxmlformats.org/drawingml/2006/main">
            <a:off x="8896350" y="2286000"/>
            <a:ext cx="2857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975" b="0">
                <a:solidFill>
                  <a:srgbClr val="F3EFDF"/>
                </a:solidFill>
                <a:latin typeface="Impact"/>
                <a:ea typeface="Impact"/>
                <a:cs typeface="Impact"/>
              </a:defRPr>
            </a:defPPr>
          </a:lstStyle>
          <a:p xmlns:a="http://schemas.openxmlformats.org/drawingml/2006/main">
            <a:pPr>
              <a:defRPr sz="3975" b="0">
                <a:solidFill>
                  <a:srgbClr val="F3EFDF"/>
                </a:solidFill>
                <a:latin typeface="Impact"/>
                <a:ea typeface="Impact"/>
                <a:cs typeface="Impact"/>
              </a:defRPr>
            </a:pPr>
            <a:r>
              <a:rPr sz="3975" b="0">
                <a:solidFill>
                  <a:srgbClr val="F3EFDF"/>
                </a:solidFill>
                <a:latin typeface="Impact"/>
                <a:ea typeface="Impact"/>
                <a:cs typeface="Impact"/>
              </a:rPr>
              <a:t>$1.55M</a:t>
            </a:r>
          </a:p>
        </p:txBody>
      </p:sp>
      <p:sp>
        <p:nvSpPr>
          <p:cNvPr id="8" name="">
            <a:extLst xmlns:a="http://schemas.openxmlformats.org/drawingml/2006/main">
              <a:ext uri="{FF2B5EF4-FFF2-40B4-BE49-F238E27FC236}">
                <a16:creationId xmlns:a16="http://schemas.microsoft.com/office/drawing/2014/main" id="{7DA6FA7E-F487-4E24-874B-48AF9CBF4C20}"/>
              </a:ext>
            </a:extLst>
          </p:cNvPr>
          <p:cNvSpPr>
            <a:spLocks xmlns:a="http://schemas.openxmlformats.org/drawingml/2006/main" noGrp="1"/>
          </p:cNvSpPr>
          <p:nvPr/>
        </p:nvSpPr>
        <p:spPr>
          <a:xfrm xmlns:a="http://schemas.openxmlformats.org/drawingml/2006/main">
            <a:off x="8924925" y="3038475"/>
            <a:ext cx="2714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875" b="0">
                <a:solidFill>
                  <a:srgbClr val="F3EFDF"/>
                </a:solidFill>
                <a:latin typeface="Arial"/>
                <a:ea typeface="Arial"/>
                <a:cs typeface="Arial"/>
              </a:defRPr>
            </a:defPPr>
          </a:lstStyle>
          <a:p xmlns:a="http://schemas.openxmlformats.org/drawingml/2006/main">
            <a:pPr>
              <a:defRPr sz="1875" b="0">
                <a:solidFill>
                  <a:srgbClr val="F3EFDF"/>
                </a:solidFill>
                <a:latin typeface="Arial"/>
                <a:ea typeface="Arial"/>
                <a:cs typeface="Arial"/>
              </a:defRPr>
            </a:pPr>
            <a:r>
              <a:rPr sz="1875" b="0">
                <a:solidFill>
                  <a:srgbClr val="F3EFDF"/>
                </a:solidFill>
                <a:latin typeface="Arial"/>
                <a:ea typeface="Arial"/>
                <a:cs typeface="Arial"/>
              </a:rPr>
              <a:t>10,000 NFTs</a:t>
            </a:r>
          </a:p>
        </p:txBody>
      </p:sp>
      <p:sp>
        <p:nvSpPr>
          <p:cNvPr id="9" name="">
            <a:extLst xmlns:a="http://schemas.openxmlformats.org/drawingml/2006/main">
              <a:ext uri="{FF2B5EF4-FFF2-40B4-BE49-F238E27FC236}">
                <a16:creationId xmlns:a16="http://schemas.microsoft.com/office/drawing/2014/main" id="{722C23EE-B1AD-465E-BBAB-9A076450E39C}"/>
              </a:ext>
            </a:extLst>
          </p:cNvPr>
          <p:cNvSpPr>
            <a:spLocks xmlns:a="http://schemas.openxmlformats.org/drawingml/2006/main" noGrp="1"/>
          </p:cNvSpPr>
          <p:nvPr/>
        </p:nvSpPr>
        <p:spPr>
          <a:xfrm xmlns:a="http://schemas.openxmlformats.org/drawingml/2006/main">
            <a:off x="8896350" y="3962400"/>
            <a:ext cx="2857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4650" b="0">
                <a:solidFill>
                  <a:srgbClr val="DCFF00"/>
                </a:solidFill>
                <a:latin typeface="Impact"/>
                <a:ea typeface="Impact"/>
                <a:cs typeface="Impact"/>
              </a:defRPr>
            </a:defPPr>
          </a:lstStyle>
          <a:p xmlns:a="http://schemas.openxmlformats.org/drawingml/2006/main">
            <a:pPr>
              <a:defRPr sz="4650" b="0">
                <a:solidFill>
                  <a:srgbClr val="DCFF00"/>
                </a:solidFill>
                <a:latin typeface="Impact"/>
                <a:ea typeface="Impact"/>
                <a:cs typeface="Impact"/>
              </a:defRPr>
            </a:pPr>
            <a:r>
              <a:rPr sz="4650" b="0">
                <a:solidFill>
                  <a:srgbClr val="DCFF00"/>
                </a:solidFill>
                <a:latin typeface="Impact"/>
                <a:ea typeface="Impact"/>
                <a:cs typeface="Impact"/>
              </a:rPr>
              <a:t>$150k</a:t>
            </a:r>
          </a:p>
        </p:txBody>
      </p:sp>
      <p:sp>
        <p:nvSpPr>
          <p:cNvPr id="10" name="">
            <a:extLst xmlns:a="http://schemas.openxmlformats.org/drawingml/2006/main">
              <a:ext uri="{FF2B5EF4-FFF2-40B4-BE49-F238E27FC236}">
                <a16:creationId xmlns:a16="http://schemas.microsoft.com/office/drawing/2014/main" id="{8AD8F306-3846-4C29-896E-5839D6AC9BE6}"/>
              </a:ext>
            </a:extLst>
          </p:cNvPr>
          <p:cNvSpPr>
            <a:spLocks xmlns:a="http://schemas.openxmlformats.org/drawingml/2006/main" noGrp="1"/>
          </p:cNvSpPr>
          <p:nvPr/>
        </p:nvSpPr>
        <p:spPr>
          <a:xfrm xmlns:a="http://schemas.openxmlformats.org/drawingml/2006/main">
            <a:off x="8924925" y="4772025"/>
            <a:ext cx="2714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875" b="0">
                <a:solidFill>
                  <a:srgbClr val="F3EFDF"/>
                </a:solidFill>
                <a:latin typeface="Arial"/>
                <a:ea typeface="Arial"/>
                <a:cs typeface="Arial"/>
              </a:defRPr>
            </a:defPPr>
          </a:lstStyle>
          <a:p xmlns:a="http://schemas.openxmlformats.org/drawingml/2006/main">
            <a:pPr>
              <a:defRPr sz="1875" b="0">
                <a:solidFill>
                  <a:srgbClr val="F3EFDF"/>
                </a:solidFill>
                <a:latin typeface="Arial"/>
                <a:ea typeface="Arial"/>
                <a:cs typeface="Arial"/>
              </a:defRPr>
            </a:pPr>
            <a:r>
              <a:rPr sz="1875" b="0">
                <a:solidFill>
                  <a:srgbClr val="F3EFDF"/>
                </a:solidFill>
                <a:latin typeface="Arial"/>
                <a:ea typeface="Arial"/>
                <a:cs typeface="Arial"/>
              </a:rPr>
              <a:t>Company equity</a:t>
            </a:r>
          </a:p>
        </p:txBody>
      </p:sp>
      <p:sp>
        <p:nvSpPr>
          <p:cNvPr id="11" name="">
            <a:extLst xmlns:a="http://schemas.openxmlformats.org/drawingml/2006/main">
              <a:ext uri="{FF2B5EF4-FFF2-40B4-BE49-F238E27FC236}">
                <a16:creationId xmlns:a16="http://schemas.microsoft.com/office/drawing/2014/main" id="{A92EB7A4-89C4-4F1B-A5EB-0D3365382958}"/>
              </a:ext>
            </a:extLst>
          </p:cNvPr>
          <p:cNvSpPr>
            <a:spLocks xmlns:a="http://schemas.openxmlformats.org/drawingml/2006/main" noGrp="1"/>
          </p:cNvSpPr>
          <p:nvPr/>
        </p:nvSpPr>
        <p:spPr>
          <a:xfrm xmlns:a="http://schemas.openxmlformats.org/drawingml/2006/main">
            <a:off x="552450" y="5953125"/>
            <a:ext cx="10287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200" b="0">
                <a:solidFill>
                  <a:srgbClr val="F3EFDF"/>
                </a:solidFill>
                <a:latin typeface="Arial"/>
                <a:ea typeface="Arial"/>
                <a:cs typeface="Arial"/>
              </a:defRPr>
            </a:defPPr>
          </a:lstStyle>
          <a:p xmlns:a="http://schemas.openxmlformats.org/drawingml/2006/main">
            <a:pPr>
              <a:defRPr sz="1200" b="0">
                <a:solidFill>
                  <a:srgbClr val="F3EFDF"/>
                </a:solidFill>
                <a:latin typeface="Arial"/>
                <a:ea typeface="Arial"/>
                <a:cs typeface="Arial"/>
              </a:defRPr>
            </a:pPr>
            <a:r>
              <a:rPr sz="1200" b="0">
                <a:solidFill>
                  <a:srgbClr val="F3EFDF"/>
                </a:solidFill>
                <a:latin typeface="Arial"/>
                <a:ea typeface="Arial"/>
                <a:cs typeface="Arial"/>
              </a:rPr>
              <a:t>USD plan at full funding. Budget includes year-one fixed costs and reserves, calculated without fee revenue. No funds are claimed as raised.</a:t>
            </a:r>
          </a:p>
        </p:txBody>
      </p:sp>
    </p:spTree>
    <p:extLst>
      <p:ext uri="{BB962C8B-B14F-4D97-AF65-F5344CB8AC3E}">
        <p14:creationId xmlns:p14="http://schemas.microsoft.com/office/powerpoint/2010/main" val="71588694"/>
      </p:ext>
    </p:extLst>
  </p:cSld>
</p:sld>
</file>

<file path=ppt/slides/slide9.xml><?xml version="1.0" encoding="utf-8"?>
<p:sld xmlns:p="http://schemas.openxmlformats.org/presentationml/2006/main">
  <p:cSld>
    <p:bg>
      <p:bgPr>
        <a:solidFill xmlns:a="http://schemas.openxmlformats.org/drawingml/2006/main">
          <a:srgbClr val="F3EFD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24ED56B4-2C5E-43A8-AE5F-7CC3DE3C6769}"/>
              </a:ext>
            </a:extLst>
          </p:cNvPr>
          <p:cNvSpPr>
            <a:spLocks xmlns:a="http://schemas.openxmlformats.org/drawingml/2006/main" noGrp="1"/>
          </p:cNvSpPr>
          <p:nvPr/>
        </p:nvSpPr>
        <p:spPr>
          <a:xfrm xmlns:a="http://schemas.openxmlformats.org/drawingml/2006/main">
            <a:off x="552450" y="257175"/>
            <a:ext cx="228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171412"/>
                </a:solidFill>
                <a:latin typeface="Arial"/>
                <a:ea typeface="Arial"/>
                <a:cs typeface="Arial"/>
              </a:defRPr>
            </a:defPPr>
          </a:lstStyle>
          <a:p xmlns:a="http://schemas.openxmlformats.org/drawingml/2006/main">
            <a:pPr>
              <a:defRPr sz="1650" b="1">
                <a:solidFill>
                  <a:srgbClr val="171412"/>
                </a:solidFill>
                <a:latin typeface="Arial"/>
                <a:ea typeface="Arial"/>
                <a:cs typeface="Arial"/>
              </a:defRPr>
            </a:pPr>
            <a:r>
              <a:rPr sz="1650" b="1">
                <a:solidFill>
                  <a:srgbClr val="171412"/>
                </a:solidFill>
                <a:latin typeface="Arial"/>
                <a:ea typeface="Arial"/>
                <a:cs typeface="Arial"/>
              </a:rPr>
              <a:t>SCHALLERN</a:t>
            </a:r>
          </a:p>
        </p:txBody>
      </p:sp>
      <p:sp>
        <p:nvSpPr>
          <p:cNvPr id="2" name="">
            <a:extLst xmlns:a="http://schemas.openxmlformats.org/drawingml/2006/main">
              <a:ext uri="{FF2B5EF4-FFF2-40B4-BE49-F238E27FC236}">
                <a16:creationId xmlns:a16="http://schemas.microsoft.com/office/drawing/2014/main" id="{936285A9-58DF-4E4A-B349-25FE00427588}"/>
              </a:ext>
            </a:extLst>
          </p:cNvPr>
          <p:cNvSpPr>
            <a:spLocks xmlns:a="http://schemas.openxmlformats.org/drawingml/2006/main" noGrp="1"/>
          </p:cNvSpPr>
          <p:nvPr/>
        </p:nvSpPr>
        <p:spPr>
          <a:xfrm xmlns:a="http://schemas.openxmlformats.org/drawingml/2006/main">
            <a:off x="6858000" y="266700"/>
            <a:ext cx="4781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75" b="1">
                <a:solidFill>
                  <a:srgbClr val="171412"/>
                </a:solidFill>
                <a:latin typeface="Arial"/>
                <a:ea typeface="Arial"/>
                <a:cs typeface="Arial"/>
              </a:defRPr>
            </a:defPPr>
          </a:lstStyle>
          <a:p xmlns:a="http://schemas.openxmlformats.org/drawingml/2006/main">
            <a:pPr>
              <a:defRPr sz="975" b="1">
                <a:solidFill>
                  <a:srgbClr val="171412"/>
                </a:solidFill>
                <a:latin typeface="Arial"/>
                <a:ea typeface="Arial"/>
                <a:cs typeface="Arial"/>
              </a:defRPr>
            </a:pPr>
            <a:r>
              <a:rPr sz="975" b="1">
                <a:solidFill>
                  <a:srgbClr val="171412"/>
                </a:solidFill>
                <a:latin typeface="Arial"/>
                <a:ea typeface="Arial"/>
                <a:cs typeface="Arial"/>
              </a:rPr>
              <a:t>MODELLED BASE CASE / USD</a:t>
            </a:r>
          </a:p>
        </p:txBody>
      </p:sp>
      <p:sp>
        <p:nvSpPr>
          <p:cNvPr id="3" name="">
            <a:extLst xmlns:a="http://schemas.openxmlformats.org/drawingml/2006/main">
              <a:ext uri="{FF2B5EF4-FFF2-40B4-BE49-F238E27FC236}">
                <a16:creationId xmlns:a16="http://schemas.microsoft.com/office/drawing/2014/main" id="{E465F26D-3D54-4F62-8F2E-DFF5A5B7989D}"/>
              </a:ext>
            </a:extLst>
          </p:cNvPr>
          <p:cNvSpPr>
            <a:spLocks xmlns:a="http://schemas.openxmlformats.org/drawingml/2006/main" noGrp="1"/>
          </p:cNvSpPr>
          <p:nvPr/>
        </p:nvSpPr>
        <p:spPr>
          <a:xfrm xmlns:a="http://schemas.openxmlformats.org/drawingml/2006/main">
            <a:off x="552450" y="742950"/>
            <a:ext cx="11087100" cy="9525"/>
          </a:xfrm>
          <a:prstGeom xmlns:a="http://schemas.openxmlformats.org/drawingml/2006/main" prst="rect">
            <a:avLst/>
          </a:prstGeom>
          <a:solidFill xmlns:a="http://schemas.openxmlformats.org/drawingml/2006/main">
            <a:srgbClr val="17141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FF59300-14E8-409B-B5FE-62528655D0DE}"/>
              </a:ext>
            </a:extLst>
          </p:cNvPr>
          <p:cNvSpPr>
            <a:spLocks xmlns:a="http://schemas.openxmlformats.org/drawingml/2006/main" noGrp="1"/>
          </p:cNvSpPr>
          <p:nvPr/>
        </p:nvSpPr>
        <p:spPr>
          <a:xfrm xmlns:a="http://schemas.openxmlformats.org/drawingml/2006/main">
            <a:off x="11049000" y="6400800"/>
            <a:ext cx="5905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171412"/>
                </a:solidFill>
                <a:latin typeface="Arial"/>
                <a:ea typeface="Arial"/>
                <a:cs typeface="Arial"/>
              </a:defRPr>
            </a:defPPr>
          </a:lstStyle>
          <a:p xmlns:a="http://schemas.openxmlformats.org/drawingml/2006/main">
            <a:pPr>
              <a:defRPr sz="1125" b="1">
                <a:solidFill>
                  <a:srgbClr val="171412"/>
                </a:solidFill>
                <a:latin typeface="Arial"/>
                <a:ea typeface="Arial"/>
                <a:cs typeface="Arial"/>
              </a:defRPr>
            </a:pPr>
            <a:r>
              <a:rPr sz="1125" b="1">
                <a:solidFill>
                  <a:srgbClr val="171412"/>
                </a:solidFill>
                <a:latin typeface="Arial"/>
                <a:ea typeface="Arial"/>
                <a:cs typeface="Arial"/>
              </a:rPr>
              <a:t>09</a:t>
            </a:r>
          </a:p>
        </p:txBody>
      </p:sp>
      <p:sp>
        <p:nvSpPr>
          <p:cNvPr id="5" name="">
            <a:extLst xmlns:a="http://schemas.openxmlformats.org/drawingml/2006/main">
              <a:ext uri="{FF2B5EF4-FFF2-40B4-BE49-F238E27FC236}">
                <a16:creationId xmlns:a16="http://schemas.microsoft.com/office/drawing/2014/main" id="{C2D9BD48-90A4-4F17-94DB-0361FA3D1BCF}"/>
              </a:ext>
            </a:extLst>
          </p:cNvPr>
          <p:cNvSpPr>
            <a:spLocks xmlns:a="http://schemas.openxmlformats.org/drawingml/2006/main" noGrp="1"/>
          </p:cNvSpPr>
          <p:nvPr/>
        </p:nvSpPr>
        <p:spPr>
          <a:xfrm xmlns:a="http://schemas.openxmlformats.org/drawingml/2006/main">
            <a:off x="552450" y="971550"/>
            <a:ext cx="11087100" cy="1228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4350" b="0">
                <a:solidFill>
                  <a:srgbClr val="171412"/>
                </a:solidFill>
                <a:latin typeface="Impact"/>
                <a:ea typeface="Impact"/>
                <a:cs typeface="Impact"/>
              </a:defRPr>
            </a:defPPr>
          </a:lstStyle>
          <a:p xmlns:a="http://schemas.openxmlformats.org/drawingml/2006/main">
            <a:pPr>
              <a:defRPr sz="4350" b="0">
                <a:solidFill>
                  <a:srgbClr val="171412"/>
                </a:solidFill>
                <a:latin typeface="Impact"/>
                <a:ea typeface="Impact"/>
                <a:cs typeface="Impact"/>
              </a:defRPr>
            </a:pPr>
            <a:r>
              <a:rPr sz="4350" b="0">
                <a:solidFill>
                  <a:srgbClr val="171412"/>
                </a:solidFill>
                <a:latin typeface="Impact"/>
                <a:ea typeface="Impact"/>
                <a:cs typeface="Impact"/>
              </a:rPr>
              <a:t>GROW THE GAME.</a:t>
            </a:r>
          </a:p>
          <a:p xmlns:a="http://schemas.openxmlformats.org/drawingml/2006/main">
            <a:pPr>
              <a:defRPr sz="4350" b="0">
                <a:solidFill>
                  <a:srgbClr val="171412"/>
                </a:solidFill>
                <a:latin typeface="Impact"/>
                <a:ea typeface="Impact"/>
                <a:cs typeface="Impact"/>
              </a:defRPr>
            </a:pPr>
            <a:r>
              <a:rPr sz="4350" b="0">
                <a:solidFill>
                  <a:srgbClr val="171412"/>
                </a:solidFill>
                <a:latin typeface="Impact"/>
                <a:ea typeface="Impact"/>
                <a:cs typeface="Impact"/>
              </a:rPr>
              <a:t>REINVEST THE RETURN.</a:t>
            </a:r>
          </a:p>
        </p:txBody>
      </p:sp>
      <p:graphicFrame>
        <p:nvGraphicFramePr>
          <p:cNvPr id="6" name="Chart">
            <a:extLst xmlns:a="http://schemas.openxmlformats.org/drawingml/2006/main">
              <a:ext uri="{FF2B5EF4-FFF2-40B4-BE49-F238E27FC236}">
                <a16:creationId xmlns:a16="http://schemas.microsoft.com/office/drawing/2014/main" id="{43DCD31B-DFE0-481D-BE74-F76F403B1E2D}"/>
              </a:ext>
            </a:extLst>
          </p:cNvPr>
          <p:cNvGraphicFramePr/>
          <p:nvPr/>
        </p:nvGraphicFramePr>
        <p:xfrm>
          <a:off xmlns:a="http://schemas.openxmlformats.org/drawingml/2006/main" x="514350" y="2486025"/>
          <a:ext xmlns:a="http://schemas.openxmlformats.org/drawingml/2006/main" cx="7239000" cy="2857500"/>
        </p:xfrm>
        <a:graphic xmlns:a="http://schemas.openxmlformats.org/drawingml/2006/main">
          <a:graphicData uri="http://schemas.openxmlformats.org/drawingml/2006/chart">
            <c:chart xmlns:r="http://schemas.openxmlformats.org/officeDocument/2006/relationships" xmlns:c="http://schemas.openxmlformats.org/drawingml/2006/chart" r:id="R3e6e7d75fd714a4d"/>
          </a:graphicData>
        </a:graphic>
      </p:graphicFrame>
      <p:sp>
        <p:nvSpPr>
          <p:cNvPr id="7" name="">
            <a:extLst xmlns:a="http://schemas.openxmlformats.org/drawingml/2006/main">
              <a:ext uri="{FF2B5EF4-FFF2-40B4-BE49-F238E27FC236}">
                <a16:creationId xmlns:a16="http://schemas.microsoft.com/office/drawing/2014/main" id="{0ECC392D-1947-401B-AC89-CFF9B6E46079}"/>
              </a:ext>
            </a:extLst>
          </p:cNvPr>
          <p:cNvSpPr>
            <a:spLocks xmlns:a="http://schemas.openxmlformats.org/drawingml/2006/main" noGrp="1"/>
          </p:cNvSpPr>
          <p:nvPr/>
        </p:nvSpPr>
        <p:spPr>
          <a:xfrm xmlns:a="http://schemas.openxmlformats.org/drawingml/2006/main">
            <a:off x="552450" y="2238375"/>
            <a:ext cx="6191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655F59"/>
                </a:solidFill>
                <a:latin typeface="Arial"/>
                <a:ea typeface="Arial"/>
                <a:cs typeface="Arial"/>
              </a:defRPr>
            </a:defPPr>
          </a:lstStyle>
          <a:p xmlns:a="http://schemas.openxmlformats.org/drawingml/2006/main">
            <a:pPr>
              <a:defRPr sz="1125" b="1">
                <a:solidFill>
                  <a:srgbClr val="655F59"/>
                </a:solidFill>
                <a:latin typeface="Arial"/>
                <a:ea typeface="Arial"/>
                <a:cs typeface="Arial"/>
              </a:defRPr>
            </a:pPr>
            <a:r>
              <a:rPr sz="1125" b="1">
                <a:solidFill>
                  <a:srgbClr val="655F59"/>
                </a:solidFill>
                <a:latin typeface="Arial"/>
                <a:ea typeface="Arial"/>
                <a:cs typeface="Arial"/>
              </a:rPr>
              <a:t>HOUSE-FEE REVENUE</a:t>
            </a:r>
          </a:p>
        </p:txBody>
      </p:sp>
      <p:sp>
        <p:nvSpPr>
          <p:cNvPr id="8" name="">
            <a:extLst xmlns:a="http://schemas.openxmlformats.org/drawingml/2006/main">
              <a:ext uri="{FF2B5EF4-FFF2-40B4-BE49-F238E27FC236}">
                <a16:creationId xmlns:a16="http://schemas.microsoft.com/office/drawing/2014/main" id="{B4737535-3226-4ECD-8A52-69E36AED0D09}"/>
              </a:ext>
            </a:extLst>
          </p:cNvPr>
          <p:cNvSpPr>
            <a:spLocks xmlns:a="http://schemas.openxmlformats.org/drawingml/2006/main" noGrp="1"/>
          </p:cNvSpPr>
          <p:nvPr/>
        </p:nvSpPr>
        <p:spPr>
          <a:xfrm xmlns:a="http://schemas.openxmlformats.org/drawingml/2006/main">
            <a:off x="8448675" y="2533650"/>
            <a:ext cx="32385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4800" b="0">
                <a:solidFill>
                  <a:srgbClr val="6C3ED9"/>
                </a:solidFill>
                <a:latin typeface="Impact"/>
                <a:ea typeface="Impact"/>
                <a:cs typeface="Impact"/>
              </a:defRPr>
            </a:defPPr>
          </a:lstStyle>
          <a:p xmlns:a="http://schemas.openxmlformats.org/drawingml/2006/main">
            <a:pPr>
              <a:defRPr sz="4800" b="0">
                <a:solidFill>
                  <a:srgbClr val="6C3ED9"/>
                </a:solidFill>
                <a:latin typeface="Impact"/>
                <a:ea typeface="Impact"/>
                <a:cs typeface="Impact"/>
              </a:defRPr>
            </a:pPr>
            <a:r>
              <a:rPr sz="4800" b="0">
                <a:solidFill>
                  <a:srgbClr val="6C3ED9"/>
                </a:solidFill>
                <a:latin typeface="Impact"/>
                <a:ea typeface="Impact"/>
                <a:cs typeface="Impact"/>
              </a:rPr>
              <a:t>$176.60</a:t>
            </a:r>
          </a:p>
        </p:txBody>
      </p:sp>
      <p:sp>
        <p:nvSpPr>
          <p:cNvPr id="9" name="">
            <a:extLst xmlns:a="http://schemas.openxmlformats.org/drawingml/2006/main">
              <a:ext uri="{FF2B5EF4-FFF2-40B4-BE49-F238E27FC236}">
                <a16:creationId xmlns:a16="http://schemas.microsoft.com/office/drawing/2014/main" id="{093F7808-78A1-4535-A993-BFC50B59BCE1}"/>
              </a:ext>
            </a:extLst>
          </p:cNvPr>
          <p:cNvSpPr>
            <a:spLocks xmlns:a="http://schemas.openxmlformats.org/drawingml/2006/main" noGrp="1"/>
          </p:cNvSpPr>
          <p:nvPr/>
        </p:nvSpPr>
        <p:spPr>
          <a:xfrm xmlns:a="http://schemas.openxmlformats.org/drawingml/2006/main">
            <a:off x="8486775" y="3514725"/>
            <a:ext cx="3143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875" b="0">
                <a:solidFill>
                  <a:srgbClr val="171412"/>
                </a:solidFill>
                <a:latin typeface="Arial"/>
                <a:ea typeface="Arial"/>
                <a:cs typeface="Arial"/>
              </a:defRPr>
            </a:defPPr>
          </a:lstStyle>
          <a:p xmlns:a="http://schemas.openxmlformats.org/drawingml/2006/main">
            <a:pPr>
              <a:defRPr sz="1875" b="0">
                <a:solidFill>
                  <a:srgbClr val="171412"/>
                </a:solidFill>
                <a:latin typeface="Arial"/>
                <a:ea typeface="Arial"/>
                <a:cs typeface="Arial"/>
              </a:defRPr>
            </a:pPr>
            <a:r>
              <a:rPr sz="1875" b="0">
                <a:solidFill>
                  <a:srgbClr val="171412"/>
                </a:solidFill>
                <a:latin typeface="Arial"/>
                <a:ea typeface="Arial"/>
                <a:cs typeface="Arial"/>
              </a:rPr>
              <a:t>Three-year cash per NFT</a:t>
            </a:r>
          </a:p>
          <a:p xmlns:a="http://schemas.openxmlformats.org/drawingml/2006/main">
            <a:pPr>
              <a:defRPr sz="1875" b="0">
                <a:solidFill>
                  <a:srgbClr val="171412"/>
                </a:solidFill>
                <a:latin typeface="Arial"/>
                <a:ea typeface="Arial"/>
                <a:cs typeface="Arial"/>
              </a:defRPr>
            </a:pPr>
            <a:r>
              <a:rPr sz="1875" b="0">
                <a:solidFill>
                  <a:srgbClr val="171412"/>
                </a:solidFill>
                <a:latin typeface="Arial"/>
                <a:ea typeface="Arial"/>
                <a:cs typeface="Arial"/>
              </a:rPr>
              <a:t>in the base case</a:t>
            </a:r>
          </a:p>
        </p:txBody>
      </p:sp>
      <p:sp>
        <p:nvSpPr>
          <p:cNvPr id="10" name="">
            <a:extLst xmlns:a="http://schemas.openxmlformats.org/drawingml/2006/main">
              <a:ext uri="{FF2B5EF4-FFF2-40B4-BE49-F238E27FC236}">
                <a16:creationId xmlns:a16="http://schemas.microsoft.com/office/drawing/2014/main" id="{B3631F33-28D6-4172-9BA4-F781BA05BFE3}"/>
              </a:ext>
            </a:extLst>
          </p:cNvPr>
          <p:cNvSpPr>
            <a:spLocks xmlns:a="http://schemas.openxmlformats.org/drawingml/2006/main" noGrp="1"/>
          </p:cNvSpPr>
          <p:nvPr/>
        </p:nvSpPr>
        <p:spPr>
          <a:xfrm xmlns:a="http://schemas.openxmlformats.org/drawingml/2006/main">
            <a:off x="8486775" y="4381500"/>
            <a:ext cx="31432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800" b="0">
                <a:solidFill>
                  <a:srgbClr val="171412"/>
                </a:solidFill>
                <a:latin typeface="Arial"/>
                <a:ea typeface="Arial"/>
                <a:cs typeface="Arial"/>
              </a:defRPr>
            </a:defPPr>
          </a:lstStyle>
          <a:p xmlns:a="http://schemas.openxmlformats.org/drawingml/2006/main">
            <a:pPr>
              <a:defRPr sz="1800" b="0">
                <a:solidFill>
                  <a:srgbClr val="171412"/>
                </a:solidFill>
                <a:latin typeface="Arial"/>
                <a:ea typeface="Arial"/>
                <a:cs typeface="Arial"/>
              </a:defRPr>
            </a:pPr>
            <a:r>
              <a:rPr sz="1800" b="0">
                <a:solidFill>
                  <a:srgbClr val="171412"/>
                </a:solidFill>
                <a:latin typeface="Arial"/>
                <a:ea typeface="Arial"/>
                <a:cs typeface="Arial"/>
              </a:rPr>
              <a:t>Year 1: $0.72</a:t>
            </a:r>
          </a:p>
          <a:p xmlns:a="http://schemas.openxmlformats.org/drawingml/2006/main">
            <a:pPr>
              <a:defRPr sz="1800" b="0">
                <a:solidFill>
                  <a:srgbClr val="171412"/>
                </a:solidFill>
                <a:latin typeface="Arial"/>
                <a:ea typeface="Arial"/>
                <a:cs typeface="Arial"/>
              </a:defRPr>
            </a:pPr>
            <a:r>
              <a:rPr sz="1800" b="0">
                <a:solidFill>
                  <a:srgbClr val="171412"/>
                </a:solidFill>
                <a:latin typeface="Arial"/>
                <a:ea typeface="Arial"/>
                <a:cs typeface="Arial"/>
              </a:rPr>
              <a:t>Year 2: $66.35</a:t>
            </a:r>
          </a:p>
          <a:p xmlns:a="http://schemas.openxmlformats.org/drawingml/2006/main">
            <a:pPr>
              <a:defRPr sz="1800" b="0">
                <a:solidFill>
                  <a:srgbClr val="171412"/>
                </a:solidFill>
                <a:latin typeface="Arial"/>
                <a:ea typeface="Arial"/>
                <a:cs typeface="Arial"/>
              </a:defRPr>
            </a:pPr>
            <a:r>
              <a:rPr sz="1800" b="0">
                <a:solidFill>
                  <a:srgbClr val="171412"/>
                </a:solidFill>
                <a:latin typeface="Arial"/>
                <a:ea typeface="Arial"/>
                <a:cs typeface="Arial"/>
              </a:rPr>
              <a:t>Year 3: $109.53</a:t>
            </a:r>
          </a:p>
        </p:txBody>
      </p:sp>
      <p:sp>
        <p:nvSpPr>
          <p:cNvPr id="11" name="">
            <a:extLst xmlns:a="http://schemas.openxmlformats.org/drawingml/2006/main">
              <a:ext uri="{FF2B5EF4-FFF2-40B4-BE49-F238E27FC236}">
                <a16:creationId xmlns:a16="http://schemas.microsoft.com/office/drawing/2014/main" id="{FF1182FD-EC50-4598-90BA-277F80467022}"/>
              </a:ext>
            </a:extLst>
          </p:cNvPr>
          <p:cNvSpPr>
            <a:spLocks xmlns:a="http://schemas.openxmlformats.org/drawingml/2006/main" noGrp="1"/>
          </p:cNvSpPr>
          <p:nvPr/>
        </p:nvSpPr>
        <p:spPr>
          <a:xfrm xmlns:a="http://schemas.openxmlformats.org/drawingml/2006/main">
            <a:off x="552450" y="5534025"/>
            <a:ext cx="110871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500" b="1">
                <a:solidFill>
                  <a:srgbClr val="171412"/>
                </a:solidFill>
                <a:latin typeface="Arial"/>
                <a:ea typeface="Arial"/>
                <a:cs typeface="Arial"/>
              </a:defRPr>
            </a:defPPr>
          </a:lstStyle>
          <a:p xmlns:a="http://schemas.openxmlformats.org/drawingml/2006/main">
            <a:pPr>
              <a:defRPr sz="1500" b="1">
                <a:solidFill>
                  <a:srgbClr val="171412"/>
                </a:solidFill>
                <a:latin typeface="Arial"/>
                <a:ea typeface="Arial"/>
                <a:cs typeface="Arial"/>
              </a:defRPr>
            </a:pPr>
            <a:r>
              <a:rPr sz="1500" b="1">
                <a:solidFill>
                  <a:srgbClr val="171412"/>
                </a:solidFill>
                <a:latin typeface="Arial"/>
                <a:ea typeface="Arial"/>
                <a:cs typeface="Arial"/>
              </a:rPr>
              <a:t>Marketing reinvestment: $400k → $407k → $1.071m</a:t>
            </a:r>
          </a:p>
        </p:txBody>
      </p:sp>
      <p:sp>
        <p:nvSpPr>
          <p:cNvPr id="12" name="">
            <a:extLst xmlns:a="http://schemas.openxmlformats.org/drawingml/2006/main">
              <a:ext uri="{FF2B5EF4-FFF2-40B4-BE49-F238E27FC236}">
                <a16:creationId xmlns:a16="http://schemas.microsoft.com/office/drawing/2014/main" id="{3A3DAAF2-82EE-4472-9DEA-1022A0779E08}"/>
              </a:ext>
            </a:extLst>
          </p:cNvPr>
          <p:cNvSpPr>
            <a:spLocks xmlns:a="http://schemas.openxmlformats.org/drawingml/2006/main" noGrp="1"/>
          </p:cNvSpPr>
          <p:nvPr/>
        </p:nvSpPr>
        <p:spPr>
          <a:xfrm xmlns:a="http://schemas.openxmlformats.org/drawingml/2006/main">
            <a:off x="552450" y="5953125"/>
            <a:ext cx="10287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200" b="0">
                <a:solidFill>
                  <a:srgbClr val="655F59"/>
                </a:solidFill>
                <a:latin typeface="Arial"/>
                <a:ea typeface="Arial"/>
                <a:cs typeface="Arial"/>
              </a:defRPr>
            </a:defPPr>
          </a:lstStyle>
          <a:p xmlns:a="http://schemas.openxmlformats.org/drawingml/2006/main">
            <a:pPr>
              <a:defRPr sz="1200" b="0">
                <a:solidFill>
                  <a:srgbClr val="655F59"/>
                </a:solidFill>
                <a:latin typeface="Arial"/>
                <a:ea typeface="Arial"/>
                <a:cs typeface="Arial"/>
              </a:defRPr>
            </a:pPr>
            <a:r>
              <a:rPr sz="1200" b="0">
                <a:solidFill>
                  <a:srgbClr val="655F59"/>
                </a:solidFill>
                <a:latin typeface="Arial"/>
                <a:ea typeface="Arial"/>
                <a:cs typeface="Arial"/>
              </a:rPr>
              <a:t>Unvalidated targets: $25 CAC, 85% monthly retention, 30% daily activity, 18 games/day, $3 stake. NFT cash: downside $0 / base $176.60 / upside $608.96. Cash ≠ net investment profit.</a:t>
            </a:r>
          </a:p>
        </p:txBody>
      </p:sp>
    </p:spTree>
    <p:extLst>
      <p:ext uri="{BB962C8B-B14F-4D97-AF65-F5344CB8AC3E}">
        <p14:creationId xmlns:p14="http://schemas.microsoft.com/office/powerpoint/2010/main" val="1865276545"/>
      </p:ext>
    </p:extLst>
  </p:cSld>
</p:sld>
</file>

<file path=ppt/slides/slide10.xml><?xml version="1.0" encoding="utf-8"?>
<p:sld xmlns:p="http://schemas.openxmlformats.org/presentationml/2006/main">
  <p:cSld>
    <p:bg>
      <p:bgPr>
        <a:solidFill xmlns:a="http://schemas.openxmlformats.org/drawingml/2006/main">
          <a:srgbClr val="F3EFD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59A7B47-46AA-4782-8469-9637778F5523}"/>
              </a:ext>
            </a:extLst>
          </p:cNvPr>
          <p:cNvSpPr>
            <a:spLocks xmlns:a="http://schemas.openxmlformats.org/drawingml/2006/main" noGrp="1"/>
          </p:cNvSpPr>
          <p:nvPr/>
        </p:nvSpPr>
        <p:spPr>
          <a:xfrm xmlns:a="http://schemas.openxmlformats.org/drawingml/2006/main">
            <a:off x="552450" y="257175"/>
            <a:ext cx="228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171412"/>
                </a:solidFill>
                <a:latin typeface="Arial"/>
                <a:ea typeface="Arial"/>
                <a:cs typeface="Arial"/>
              </a:defRPr>
            </a:defPPr>
          </a:lstStyle>
          <a:p xmlns:a="http://schemas.openxmlformats.org/drawingml/2006/main">
            <a:pPr>
              <a:defRPr sz="1650" b="1">
                <a:solidFill>
                  <a:srgbClr val="171412"/>
                </a:solidFill>
                <a:latin typeface="Arial"/>
                <a:ea typeface="Arial"/>
                <a:cs typeface="Arial"/>
              </a:defRPr>
            </a:pPr>
            <a:r>
              <a:rPr sz="1650" b="1">
                <a:solidFill>
                  <a:srgbClr val="171412"/>
                </a:solidFill>
                <a:latin typeface="Arial"/>
                <a:ea typeface="Arial"/>
                <a:cs typeface="Arial"/>
              </a:rPr>
              <a:t>SCHALLERN</a:t>
            </a:r>
          </a:p>
        </p:txBody>
      </p:sp>
      <p:sp>
        <p:nvSpPr>
          <p:cNvPr id="2" name="">
            <a:extLst xmlns:a="http://schemas.openxmlformats.org/drawingml/2006/main">
              <a:ext uri="{FF2B5EF4-FFF2-40B4-BE49-F238E27FC236}">
                <a16:creationId xmlns:a16="http://schemas.microsoft.com/office/drawing/2014/main" id="{ABB9E418-1D35-48EB-BA8B-B7975ED00E2E}"/>
              </a:ext>
            </a:extLst>
          </p:cNvPr>
          <p:cNvSpPr>
            <a:spLocks xmlns:a="http://schemas.openxmlformats.org/drawingml/2006/main" noGrp="1"/>
          </p:cNvSpPr>
          <p:nvPr/>
        </p:nvSpPr>
        <p:spPr>
          <a:xfrm xmlns:a="http://schemas.openxmlformats.org/drawingml/2006/main">
            <a:off x="6858000" y="266700"/>
            <a:ext cx="4781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75" b="1">
                <a:solidFill>
                  <a:srgbClr val="171412"/>
                </a:solidFill>
                <a:latin typeface="Arial"/>
                <a:ea typeface="Arial"/>
                <a:cs typeface="Arial"/>
              </a:defRPr>
            </a:defPPr>
          </a:lstStyle>
          <a:p xmlns:a="http://schemas.openxmlformats.org/drawingml/2006/main">
            <a:pPr>
              <a:defRPr sz="975" b="1">
                <a:solidFill>
                  <a:srgbClr val="171412"/>
                </a:solidFill>
                <a:latin typeface="Arial"/>
                <a:ea typeface="Arial"/>
                <a:cs typeface="Arial"/>
              </a:defRPr>
            </a:pPr>
            <a:r>
              <a:rPr sz="975" b="1">
                <a:solidFill>
                  <a:srgbClr val="171412"/>
                </a:solidFill>
                <a:latin typeface="Arial"/>
                <a:ea typeface="Arial"/>
                <a:cs typeface="Arial"/>
              </a:rPr>
              <a:t>PRODUCT ROADMAP</a:t>
            </a:r>
          </a:p>
        </p:txBody>
      </p:sp>
      <p:sp>
        <p:nvSpPr>
          <p:cNvPr id="3" name="">
            <a:extLst xmlns:a="http://schemas.openxmlformats.org/drawingml/2006/main">
              <a:ext uri="{FF2B5EF4-FFF2-40B4-BE49-F238E27FC236}">
                <a16:creationId xmlns:a16="http://schemas.microsoft.com/office/drawing/2014/main" id="{703D07BF-B763-4E04-B4FA-381CCDC66F32}"/>
              </a:ext>
            </a:extLst>
          </p:cNvPr>
          <p:cNvSpPr>
            <a:spLocks xmlns:a="http://schemas.openxmlformats.org/drawingml/2006/main" noGrp="1"/>
          </p:cNvSpPr>
          <p:nvPr/>
        </p:nvSpPr>
        <p:spPr>
          <a:xfrm xmlns:a="http://schemas.openxmlformats.org/drawingml/2006/main">
            <a:off x="552450" y="742950"/>
            <a:ext cx="11087100" cy="9525"/>
          </a:xfrm>
          <a:prstGeom xmlns:a="http://schemas.openxmlformats.org/drawingml/2006/main" prst="rect">
            <a:avLst/>
          </a:prstGeom>
          <a:solidFill xmlns:a="http://schemas.openxmlformats.org/drawingml/2006/main">
            <a:srgbClr val="17141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5E976CD-FAA0-4EEF-8FF3-3A9B5BC7AE06}"/>
              </a:ext>
            </a:extLst>
          </p:cNvPr>
          <p:cNvSpPr>
            <a:spLocks xmlns:a="http://schemas.openxmlformats.org/drawingml/2006/main" noGrp="1"/>
          </p:cNvSpPr>
          <p:nvPr/>
        </p:nvSpPr>
        <p:spPr>
          <a:xfrm xmlns:a="http://schemas.openxmlformats.org/drawingml/2006/main">
            <a:off x="11049000" y="6400800"/>
            <a:ext cx="5905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171412"/>
                </a:solidFill>
                <a:latin typeface="Arial"/>
                <a:ea typeface="Arial"/>
                <a:cs typeface="Arial"/>
              </a:defRPr>
            </a:defPPr>
          </a:lstStyle>
          <a:p xmlns:a="http://schemas.openxmlformats.org/drawingml/2006/main">
            <a:pPr>
              <a:defRPr sz="1125" b="1">
                <a:solidFill>
                  <a:srgbClr val="171412"/>
                </a:solidFill>
                <a:latin typeface="Arial"/>
                <a:ea typeface="Arial"/>
                <a:cs typeface="Arial"/>
              </a:defRPr>
            </a:pPr>
            <a:r>
              <a:rPr sz="1125" b="1">
                <a:solidFill>
                  <a:srgbClr val="171412"/>
                </a:solidFill>
                <a:latin typeface="Arial"/>
                <a:ea typeface="Arial"/>
                <a:cs typeface="Arial"/>
              </a:rPr>
              <a:t>10</a:t>
            </a:r>
          </a:p>
        </p:txBody>
      </p:sp>
      <p:pic>
        <p:nvPicPr>
          <p:cNvPr id="5" name="">
            <a:extLst xmlns:a="http://schemas.openxmlformats.org/drawingml/2006/main">
              <a:ext uri="{FF2B5EF4-FFF2-40B4-BE49-F238E27FC236}">
                <a16:creationId xmlns:a16="http://schemas.microsoft.com/office/drawing/2014/main" id="{38E48F74-B5C1-4E1E-BA67-0B692C3C6EAB}"/>
              </a:ext>
            </a:extLst>
          </p:cNvPr>
          <p:cNvPicPr>
            <a:picLocks xmlns:a="http://schemas.openxmlformats.org/drawingml/2006/main" noChangeAspect="1"/>
          </p:cNvPicPr>
          <p:nvPr/>
        </p:nvPicPr>
        <p:blipFill>
          <a:blip xmlns:r="http://schemas.openxmlformats.org/officeDocument/2006/relationships" xmlns:a="http://schemas.openxmlformats.org/drawingml/2006/main" r:embed="R8bbf930252ec408d"/>
          <a:srcRect xmlns:a="http://schemas.openxmlformats.org/drawingml/2006/main" l="4000" t="12000" r="50000" b="12000"/>
          <a:stretch xmlns:a="http://schemas.openxmlformats.org/drawingml/2006/main"/>
        </p:blipFill>
        <p:spPr>
          <a:xfrm xmlns:a="http://schemas.openxmlformats.org/drawingml/2006/main">
            <a:off x="0" y="752475"/>
            <a:ext cx="5429250" cy="61055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4C3E5C6-DF2C-4FDF-ABCF-7303CC3982C2}"/>
              </a:ext>
            </a:extLst>
          </p:cNvPr>
          <p:cNvSpPr>
            <a:spLocks xmlns:a="http://schemas.openxmlformats.org/drawingml/2006/main" noGrp="1"/>
          </p:cNvSpPr>
          <p:nvPr/>
        </p:nvSpPr>
        <p:spPr>
          <a:xfrm xmlns:a="http://schemas.openxmlformats.org/drawingml/2006/main">
            <a:off x="5962650" y="1028700"/>
            <a:ext cx="581025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4200" b="0">
                <a:solidFill>
                  <a:srgbClr val="171412"/>
                </a:solidFill>
                <a:latin typeface="Impact"/>
                <a:ea typeface="Impact"/>
                <a:cs typeface="Impact"/>
              </a:defRPr>
            </a:defPPr>
          </a:lstStyle>
          <a:p xmlns:a="http://schemas.openxmlformats.org/drawingml/2006/main">
            <a:pPr>
              <a:defRPr sz="4200" b="0">
                <a:solidFill>
                  <a:srgbClr val="171412"/>
                </a:solidFill>
                <a:latin typeface="Impact"/>
                <a:ea typeface="Impact"/>
                <a:cs typeface="Impact"/>
              </a:defRPr>
            </a:pPr>
            <a:r>
              <a:rPr sz="4200" b="0">
                <a:solidFill>
                  <a:srgbClr val="171412"/>
                </a:solidFill>
                <a:latin typeface="Impact"/>
                <a:ea typeface="Impact"/>
                <a:cs typeface="Impact"/>
              </a:rPr>
              <a:t>PLAYABLE NOW.</a:t>
            </a:r>
          </a:p>
          <a:p xmlns:a="http://schemas.openxmlformats.org/drawingml/2006/main">
            <a:pPr>
              <a:defRPr sz="4200" b="0">
                <a:solidFill>
                  <a:srgbClr val="171412"/>
                </a:solidFill>
                <a:latin typeface="Impact"/>
                <a:ea typeface="Impact"/>
                <a:cs typeface="Impact"/>
              </a:defRPr>
            </a:pPr>
            <a:r>
              <a:rPr sz="4200" b="0">
                <a:solidFill>
                  <a:srgbClr val="171412"/>
                </a:solidFill>
                <a:latin typeface="Impact"/>
                <a:ea typeface="Impact"/>
                <a:cs typeface="Impact"/>
              </a:rPr>
              <a:t>MORE TO BUILD.</a:t>
            </a:r>
          </a:p>
        </p:txBody>
      </p:sp>
      <p:sp>
        <p:nvSpPr>
          <p:cNvPr id="7" name="">
            <a:extLst xmlns:a="http://schemas.openxmlformats.org/drawingml/2006/main">
              <a:ext uri="{FF2B5EF4-FFF2-40B4-BE49-F238E27FC236}">
                <a16:creationId xmlns:a16="http://schemas.microsoft.com/office/drawing/2014/main" id="{8E7045E8-0EF7-4935-AD31-4E9E7D7E2E68}"/>
              </a:ext>
            </a:extLst>
          </p:cNvPr>
          <p:cNvSpPr>
            <a:spLocks xmlns:a="http://schemas.openxmlformats.org/drawingml/2006/main" noGrp="1"/>
          </p:cNvSpPr>
          <p:nvPr/>
        </p:nvSpPr>
        <p:spPr>
          <a:xfrm xmlns:a="http://schemas.openxmlformats.org/drawingml/2006/main">
            <a:off x="5991225" y="2552700"/>
            <a:ext cx="5524500" cy="9525"/>
          </a:xfrm>
          <a:prstGeom xmlns:a="http://schemas.openxmlformats.org/drawingml/2006/main" prst="rect">
            <a:avLst/>
          </a:prstGeom>
          <a:solidFill xmlns:a="http://schemas.openxmlformats.org/drawingml/2006/main">
            <a:srgbClr val="C9C4B8"/>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FD698703-EE10-4D05-9928-DF2F6090361F}"/>
              </a:ext>
            </a:extLst>
          </p:cNvPr>
          <p:cNvSpPr>
            <a:spLocks xmlns:a="http://schemas.openxmlformats.org/drawingml/2006/main" noGrp="1"/>
          </p:cNvSpPr>
          <p:nvPr/>
        </p:nvSpPr>
        <p:spPr>
          <a:xfrm xmlns:a="http://schemas.openxmlformats.org/drawingml/2006/main">
            <a:off x="6000750" y="266700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6C3ED9"/>
                </a:solidFill>
                <a:latin typeface="Arial"/>
                <a:ea typeface="Arial"/>
                <a:cs typeface="Arial"/>
              </a:defRPr>
            </a:defPPr>
          </a:lstStyle>
          <a:p xmlns:a="http://schemas.openxmlformats.org/drawingml/2006/main">
            <a:pPr>
              <a:defRPr sz="1125" b="1">
                <a:solidFill>
                  <a:srgbClr val="6C3ED9"/>
                </a:solidFill>
                <a:latin typeface="Arial"/>
                <a:ea typeface="Arial"/>
                <a:cs typeface="Arial"/>
              </a:defRPr>
            </a:pPr>
            <a:r>
              <a:rPr sz="1125" b="1">
                <a:solidFill>
                  <a:srgbClr val="6C3ED9"/>
                </a:solidFill>
                <a:latin typeface="Arial"/>
                <a:ea typeface="Arial"/>
                <a:cs typeface="Arial"/>
              </a:rPr>
              <a:t>NOW</a:t>
            </a:r>
          </a:p>
        </p:txBody>
      </p:sp>
      <p:sp>
        <p:nvSpPr>
          <p:cNvPr id="9" name="">
            <a:extLst xmlns:a="http://schemas.openxmlformats.org/drawingml/2006/main">
              <a:ext uri="{FF2B5EF4-FFF2-40B4-BE49-F238E27FC236}">
                <a16:creationId xmlns:a16="http://schemas.microsoft.com/office/drawing/2014/main" id="{6640C4EA-C983-4C50-BEF1-FEEC047BD6D2}"/>
              </a:ext>
            </a:extLst>
          </p:cNvPr>
          <p:cNvSpPr>
            <a:spLocks xmlns:a="http://schemas.openxmlformats.org/drawingml/2006/main" noGrp="1"/>
          </p:cNvSpPr>
          <p:nvPr/>
        </p:nvSpPr>
        <p:spPr>
          <a:xfrm xmlns:a="http://schemas.openxmlformats.org/drawingml/2006/main">
            <a:off x="6000750" y="2981325"/>
            <a:ext cx="54768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171412"/>
                </a:solidFill>
                <a:latin typeface="Arial"/>
                <a:ea typeface="Arial"/>
                <a:cs typeface="Arial"/>
              </a:defRPr>
            </a:defPPr>
          </a:lstStyle>
          <a:p xmlns:a="http://schemas.openxmlformats.org/drawingml/2006/main">
            <a:pPr>
              <a:defRPr sz="1725" b="0">
                <a:solidFill>
                  <a:srgbClr val="171412"/>
                </a:solidFill>
                <a:latin typeface="Arial"/>
                <a:ea typeface="Arial"/>
                <a:cs typeface="Arial"/>
              </a:defRPr>
            </a:pPr>
            <a:r>
              <a:rPr sz="1725" b="0">
                <a:solidFill>
                  <a:srgbClr val="171412"/>
                </a:solidFill>
                <a:latin typeface="Arial"/>
                <a:ea typeface="Arial"/>
                <a:cs typeface="Arial"/>
              </a:rPr>
              <a:t>Demo + creator links + Discord.</a:t>
            </a:r>
          </a:p>
          <a:p xmlns:a="http://schemas.openxmlformats.org/drawingml/2006/main">
            <a:pPr>
              <a:defRPr sz="1725" b="0">
                <a:solidFill>
                  <a:srgbClr val="171412"/>
                </a:solidFill>
                <a:latin typeface="Arial"/>
                <a:ea typeface="Arial"/>
                <a:cs typeface="Arial"/>
              </a:defRPr>
            </a:pPr>
            <a:r>
              <a:rPr sz="1725" b="0">
                <a:solidFill>
                  <a:srgbClr val="171412"/>
                </a:solidFill>
                <a:latin typeface="Arial"/>
                <a:ea typeface="Arial"/>
                <a:cs typeface="Arial"/>
              </a:rPr>
              <a:t>Feedback: 10 → $5 · 20 → $10 total.</a:t>
            </a:r>
          </a:p>
        </p:txBody>
      </p:sp>
      <p:sp>
        <p:nvSpPr>
          <p:cNvPr id="10" name="">
            <a:extLst xmlns:a="http://schemas.openxmlformats.org/drawingml/2006/main">
              <a:ext uri="{FF2B5EF4-FFF2-40B4-BE49-F238E27FC236}">
                <a16:creationId xmlns:a16="http://schemas.microsoft.com/office/drawing/2014/main" id="{8E2A9E50-AAE7-449A-B8B7-DF27A67F09B9}"/>
              </a:ext>
            </a:extLst>
          </p:cNvPr>
          <p:cNvSpPr>
            <a:spLocks xmlns:a="http://schemas.openxmlformats.org/drawingml/2006/main" noGrp="1"/>
          </p:cNvSpPr>
          <p:nvPr/>
        </p:nvSpPr>
        <p:spPr>
          <a:xfrm xmlns:a="http://schemas.openxmlformats.org/drawingml/2006/main">
            <a:off x="5991225" y="3609975"/>
            <a:ext cx="5524500" cy="9525"/>
          </a:xfrm>
          <a:prstGeom xmlns:a="http://schemas.openxmlformats.org/drawingml/2006/main" prst="rect">
            <a:avLst/>
          </a:prstGeom>
          <a:solidFill xmlns:a="http://schemas.openxmlformats.org/drawingml/2006/main">
            <a:srgbClr val="C9C4B8"/>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A9CC1757-A710-4A11-9D26-4FDA7D28BE63}"/>
              </a:ext>
            </a:extLst>
          </p:cNvPr>
          <p:cNvSpPr>
            <a:spLocks xmlns:a="http://schemas.openxmlformats.org/drawingml/2006/main" noGrp="1"/>
          </p:cNvSpPr>
          <p:nvPr/>
        </p:nvSpPr>
        <p:spPr>
          <a:xfrm xmlns:a="http://schemas.openxmlformats.org/drawingml/2006/main">
            <a:off x="6000750" y="3724275"/>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6C3ED9"/>
                </a:solidFill>
                <a:latin typeface="Arial"/>
                <a:ea typeface="Arial"/>
                <a:cs typeface="Arial"/>
              </a:defRPr>
            </a:defPPr>
          </a:lstStyle>
          <a:p xmlns:a="http://schemas.openxmlformats.org/drawingml/2006/main">
            <a:pPr>
              <a:defRPr sz="1125" b="1">
                <a:solidFill>
                  <a:srgbClr val="6C3ED9"/>
                </a:solidFill>
                <a:latin typeface="Arial"/>
                <a:ea typeface="Arial"/>
                <a:cs typeface="Arial"/>
              </a:defRPr>
            </a:pPr>
            <a:r>
              <a:rPr sz="1125" b="1">
                <a:solidFill>
                  <a:srgbClr val="6C3ED9"/>
                </a:solidFill>
                <a:latin typeface="Arial"/>
                <a:ea typeface="Arial"/>
                <a:cs typeface="Arial"/>
              </a:rPr>
              <a:t>NEXT</a:t>
            </a:r>
          </a:p>
        </p:txBody>
      </p:sp>
      <p:sp>
        <p:nvSpPr>
          <p:cNvPr id="12" name="">
            <a:extLst xmlns:a="http://schemas.openxmlformats.org/drawingml/2006/main">
              <a:ext uri="{FF2B5EF4-FFF2-40B4-BE49-F238E27FC236}">
                <a16:creationId xmlns:a16="http://schemas.microsoft.com/office/drawing/2014/main" id="{0A10AEFD-E278-4BAF-8BA4-CD788969C210}"/>
              </a:ext>
            </a:extLst>
          </p:cNvPr>
          <p:cNvSpPr>
            <a:spLocks xmlns:a="http://schemas.openxmlformats.org/drawingml/2006/main" noGrp="1"/>
          </p:cNvSpPr>
          <p:nvPr/>
        </p:nvSpPr>
        <p:spPr>
          <a:xfrm xmlns:a="http://schemas.openxmlformats.org/drawingml/2006/main">
            <a:off x="6000750" y="4038600"/>
            <a:ext cx="54768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171412"/>
                </a:solidFill>
                <a:latin typeface="Arial"/>
                <a:ea typeface="Arial"/>
                <a:cs typeface="Arial"/>
              </a:defRPr>
            </a:defPPr>
          </a:lstStyle>
          <a:p xmlns:a="http://schemas.openxmlformats.org/drawingml/2006/main">
            <a:pPr>
              <a:defRPr sz="1725" b="0">
                <a:solidFill>
                  <a:srgbClr val="171412"/>
                </a:solidFill>
                <a:latin typeface="Arial"/>
                <a:ea typeface="Arial"/>
                <a:cs typeface="Arial"/>
              </a:defRPr>
            </a:pPr>
            <a:r>
              <a:rPr sz="1725" b="0">
                <a:solidFill>
                  <a:srgbClr val="171412"/>
                </a:solidFill>
                <a:latin typeface="Arial"/>
                <a:ea typeface="Arial"/>
                <a:cs typeface="Arial"/>
              </a:rPr>
              <a:t>Review useful feedback; build online multiplayer and reliable settlement.</a:t>
            </a:r>
          </a:p>
        </p:txBody>
      </p:sp>
      <p:sp>
        <p:nvSpPr>
          <p:cNvPr id="13" name="">
            <a:extLst xmlns:a="http://schemas.openxmlformats.org/drawingml/2006/main">
              <a:ext uri="{FF2B5EF4-FFF2-40B4-BE49-F238E27FC236}">
                <a16:creationId xmlns:a16="http://schemas.microsoft.com/office/drawing/2014/main" id="{19873470-0784-4EC6-96E9-FE40BD2E5F51}"/>
              </a:ext>
            </a:extLst>
          </p:cNvPr>
          <p:cNvSpPr>
            <a:spLocks xmlns:a="http://schemas.openxmlformats.org/drawingml/2006/main" noGrp="1"/>
          </p:cNvSpPr>
          <p:nvPr/>
        </p:nvSpPr>
        <p:spPr>
          <a:xfrm xmlns:a="http://schemas.openxmlformats.org/drawingml/2006/main">
            <a:off x="5991225" y="4667250"/>
            <a:ext cx="5524500" cy="9525"/>
          </a:xfrm>
          <a:prstGeom xmlns:a="http://schemas.openxmlformats.org/drawingml/2006/main" prst="rect">
            <a:avLst/>
          </a:prstGeom>
          <a:solidFill xmlns:a="http://schemas.openxmlformats.org/drawingml/2006/main">
            <a:srgbClr val="C9C4B8"/>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3A7E7D71-FCDF-4915-B7F5-FE46B08992BB}"/>
              </a:ext>
            </a:extLst>
          </p:cNvPr>
          <p:cNvSpPr>
            <a:spLocks xmlns:a="http://schemas.openxmlformats.org/drawingml/2006/main" noGrp="1"/>
          </p:cNvSpPr>
          <p:nvPr/>
        </p:nvSpPr>
        <p:spPr>
          <a:xfrm xmlns:a="http://schemas.openxmlformats.org/drawingml/2006/main">
            <a:off x="6000750" y="47815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6C3ED9"/>
                </a:solidFill>
                <a:latin typeface="Arial"/>
                <a:ea typeface="Arial"/>
                <a:cs typeface="Arial"/>
              </a:defRPr>
            </a:defPPr>
          </a:lstStyle>
          <a:p xmlns:a="http://schemas.openxmlformats.org/drawingml/2006/main">
            <a:pPr>
              <a:defRPr sz="1125" b="1">
                <a:solidFill>
                  <a:srgbClr val="6C3ED9"/>
                </a:solidFill>
                <a:latin typeface="Arial"/>
                <a:ea typeface="Arial"/>
                <a:cs typeface="Arial"/>
              </a:defRPr>
            </a:pPr>
            <a:r>
              <a:rPr sz="1125" b="1">
                <a:solidFill>
                  <a:srgbClr val="6C3ED9"/>
                </a:solidFill>
                <a:latin typeface="Arial"/>
                <a:ea typeface="Arial"/>
                <a:cs typeface="Arial"/>
              </a:rPr>
              <a:t>BEFORE PAID LAUNCH</a:t>
            </a:r>
          </a:p>
        </p:txBody>
      </p:sp>
      <p:sp>
        <p:nvSpPr>
          <p:cNvPr id="15" name="">
            <a:extLst xmlns:a="http://schemas.openxmlformats.org/drawingml/2006/main">
              <a:ext uri="{FF2B5EF4-FFF2-40B4-BE49-F238E27FC236}">
                <a16:creationId xmlns:a16="http://schemas.microsoft.com/office/drawing/2014/main" id="{5B0013F4-C096-400A-9150-0F55406FAFF0}"/>
              </a:ext>
            </a:extLst>
          </p:cNvPr>
          <p:cNvSpPr>
            <a:spLocks xmlns:a="http://schemas.openxmlformats.org/drawingml/2006/main" noGrp="1"/>
          </p:cNvSpPr>
          <p:nvPr/>
        </p:nvSpPr>
        <p:spPr>
          <a:xfrm xmlns:a="http://schemas.openxmlformats.org/drawingml/2006/main">
            <a:off x="6000750" y="5095875"/>
            <a:ext cx="54768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171412"/>
                </a:solidFill>
                <a:latin typeface="Arial"/>
                <a:ea typeface="Arial"/>
                <a:cs typeface="Arial"/>
              </a:defRPr>
            </a:defPPr>
          </a:lstStyle>
          <a:p xmlns:a="http://schemas.openxmlformats.org/drawingml/2006/main">
            <a:pPr>
              <a:defRPr sz="1725" b="0">
                <a:solidFill>
                  <a:srgbClr val="171412"/>
                </a:solidFill>
                <a:latin typeface="Arial"/>
                <a:ea typeface="Arial"/>
                <a:cs typeface="Arial"/>
              </a:defRPr>
            </a:pPr>
            <a:r>
              <a:rPr sz="1725" b="0">
                <a:solidFill>
                  <a:srgbClr val="171412"/>
                </a:solidFill>
                <a:latin typeface="Arial"/>
                <a:ea typeface="Arial"/>
                <a:cs typeface="Arial"/>
              </a:rPr>
              <a:t>Operator structure, applicable permissions,</a:t>
            </a:r>
          </a:p>
          <a:p xmlns:a="http://schemas.openxmlformats.org/drawingml/2006/main">
            <a:pPr>
              <a:defRPr sz="1725" b="0">
                <a:solidFill>
                  <a:srgbClr val="171412"/>
                </a:solidFill>
                <a:latin typeface="Arial"/>
                <a:ea typeface="Arial"/>
                <a:cs typeface="Arial"/>
              </a:defRPr>
            </a:pPr>
            <a:r>
              <a:rPr sz="1725" b="0">
                <a:solidFill>
                  <a:srgbClr val="171412"/>
                </a:solidFill>
                <a:latin typeface="Arial"/>
                <a:ea typeface="Arial"/>
                <a:cs typeface="Arial"/>
              </a:rPr>
              <a:t>security review and payment integration.</a:t>
            </a:r>
          </a:p>
        </p:txBody>
      </p:sp>
      <p:sp>
        <p:nvSpPr>
          <p:cNvPr id="16" name="">
            <a:extLst xmlns:a="http://schemas.openxmlformats.org/drawingml/2006/main">
              <a:ext uri="{FF2B5EF4-FFF2-40B4-BE49-F238E27FC236}">
                <a16:creationId xmlns:a16="http://schemas.microsoft.com/office/drawing/2014/main" id="{11F654FE-BBA2-42F6-89B2-740BEF786B58}"/>
              </a:ext>
            </a:extLst>
          </p:cNvPr>
          <p:cNvSpPr>
            <a:spLocks xmlns:a="http://schemas.openxmlformats.org/drawingml/2006/main" noGrp="1"/>
          </p:cNvSpPr>
          <p:nvPr/>
        </p:nvSpPr>
        <p:spPr>
          <a:xfrm xmlns:a="http://schemas.openxmlformats.org/drawingml/2006/main">
            <a:off x="6000750" y="5981700"/>
            <a:ext cx="5619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0">
                <a:solidFill>
                  <a:srgbClr val="655F59"/>
                </a:solidFill>
                <a:latin typeface="Arial"/>
                <a:ea typeface="Arial"/>
                <a:cs typeface="Arial"/>
              </a:defRPr>
            </a:defPPr>
          </a:lstStyle>
          <a:p xmlns:a="http://schemas.openxmlformats.org/drawingml/2006/main">
            <a:pPr>
              <a:defRPr sz="1125" b="0">
                <a:solidFill>
                  <a:srgbClr val="655F59"/>
                </a:solidFill>
                <a:latin typeface="Arial"/>
                <a:ea typeface="Arial"/>
                <a:cs typeface="Arial"/>
              </a:defRPr>
            </a:pPr>
            <a:r>
              <a:rPr sz="1125" b="0">
                <a:solidFill>
                  <a:srgbClr val="655F59"/>
                </a:solidFill>
                <a:latin typeface="Arial"/>
                <a:ea typeface="Arial"/>
                <a:cs typeface="Arial"/>
              </a:rPr>
              <a:t>Future bonus play credit · $10/person · $5k total.</a:t>
            </a:r>
          </a:p>
          <a:p xmlns:a="http://schemas.openxmlformats.org/drawingml/2006/main">
            <a:pPr>
              <a:defRPr sz="1125" b="0">
                <a:solidFill>
                  <a:srgbClr val="655F59"/>
                </a:solidFill>
                <a:latin typeface="Arial"/>
                <a:ea typeface="Arial"/>
                <a:cs typeface="Arial"/>
              </a:defRPr>
            </a:pPr>
            <a:r>
              <a:rPr sz="1125" b="0">
                <a:solidFill>
                  <a:srgbClr val="655F59"/>
                </a:solidFill>
                <a:latin typeface="Arial"/>
                <a:ea typeface="Arial"/>
                <a:cs typeface="Arial"/>
              </a:rPr>
              <a:t>No deposits, withdrawals or real-money play today.</a:t>
            </a:r>
          </a:p>
        </p:txBody>
      </p:sp>
    </p:spTree>
    <p:extLst>
      <p:ext uri="{BB962C8B-B14F-4D97-AF65-F5344CB8AC3E}">
        <p14:creationId xmlns:p14="http://schemas.microsoft.com/office/powerpoint/2010/main" val="1944990512"/>
      </p:ext>
    </p:extLst>
  </p:cSld>
</p:sld>
</file>

<file path=ppt/slides/slide11.xml><?xml version="1.0" encoding="utf-8"?>
<p:sld xmlns:p="http://schemas.openxmlformats.org/presentationml/2006/main">
  <p:cSld>
    <p:bg>
      <p:bgPr>
        <a:solidFill xmlns:a="http://schemas.openxmlformats.org/drawingml/2006/main">
          <a:srgbClr val="231329"/>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BBF8C658-2C9A-43C8-B532-5C0341998A30}"/>
              </a:ext>
            </a:extLst>
          </p:cNvPr>
          <p:cNvSpPr>
            <a:spLocks xmlns:a="http://schemas.openxmlformats.org/drawingml/2006/main" noGrp="1"/>
          </p:cNvSpPr>
          <p:nvPr/>
        </p:nvSpPr>
        <p:spPr>
          <a:xfrm xmlns:a="http://schemas.openxmlformats.org/drawingml/2006/main">
            <a:off x="552450" y="257175"/>
            <a:ext cx="228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F3EFDF"/>
                </a:solidFill>
                <a:latin typeface="Arial"/>
                <a:ea typeface="Arial"/>
                <a:cs typeface="Arial"/>
              </a:defRPr>
            </a:defPPr>
          </a:lstStyle>
          <a:p xmlns:a="http://schemas.openxmlformats.org/drawingml/2006/main">
            <a:pPr>
              <a:defRPr sz="1650" b="1">
                <a:solidFill>
                  <a:srgbClr val="F3EFDF"/>
                </a:solidFill>
                <a:latin typeface="Arial"/>
                <a:ea typeface="Arial"/>
                <a:cs typeface="Arial"/>
              </a:defRPr>
            </a:pPr>
            <a:r>
              <a:rPr sz="1650" b="1">
                <a:solidFill>
                  <a:srgbClr val="F3EFDF"/>
                </a:solidFill>
                <a:latin typeface="Arial"/>
                <a:ea typeface="Arial"/>
                <a:cs typeface="Arial"/>
              </a:rPr>
              <a:t>SCHALLERN</a:t>
            </a:r>
          </a:p>
        </p:txBody>
      </p:sp>
      <p:sp>
        <p:nvSpPr>
          <p:cNvPr id="2" name="">
            <a:extLst xmlns:a="http://schemas.openxmlformats.org/drawingml/2006/main">
              <a:ext uri="{FF2B5EF4-FFF2-40B4-BE49-F238E27FC236}">
                <a16:creationId xmlns:a16="http://schemas.microsoft.com/office/drawing/2014/main" id="{FE05861C-500F-4831-A152-39C5C293D363}"/>
              </a:ext>
            </a:extLst>
          </p:cNvPr>
          <p:cNvSpPr>
            <a:spLocks xmlns:a="http://schemas.openxmlformats.org/drawingml/2006/main" noGrp="1"/>
          </p:cNvSpPr>
          <p:nvPr/>
        </p:nvSpPr>
        <p:spPr>
          <a:xfrm xmlns:a="http://schemas.openxmlformats.org/drawingml/2006/main">
            <a:off x="6858000" y="266700"/>
            <a:ext cx="4781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75" b="1">
                <a:solidFill>
                  <a:srgbClr val="F3EFDF"/>
                </a:solidFill>
                <a:latin typeface="Arial"/>
                <a:ea typeface="Arial"/>
                <a:cs typeface="Arial"/>
              </a:defRPr>
            </a:defPPr>
          </a:lstStyle>
          <a:p xmlns:a="http://schemas.openxmlformats.org/drawingml/2006/main">
            <a:pPr>
              <a:defRPr sz="975" b="1">
                <a:solidFill>
                  <a:srgbClr val="F3EFDF"/>
                </a:solidFill>
                <a:latin typeface="Arial"/>
                <a:ea typeface="Arial"/>
                <a:cs typeface="Arial"/>
              </a:defRPr>
            </a:pPr>
            <a:r>
              <a:rPr sz="975" b="1">
                <a:solidFill>
                  <a:srgbClr val="F3EFDF"/>
                </a:solidFill>
                <a:latin typeface="Arial"/>
                <a:ea typeface="Arial"/>
                <a:cs typeface="Arial"/>
              </a:rPr>
              <a:t>PRIVATE INVESTOR CIRCLE</a:t>
            </a:r>
          </a:p>
        </p:txBody>
      </p:sp>
      <p:sp>
        <p:nvSpPr>
          <p:cNvPr id="3" name="">
            <a:extLst xmlns:a="http://schemas.openxmlformats.org/drawingml/2006/main">
              <a:ext uri="{FF2B5EF4-FFF2-40B4-BE49-F238E27FC236}">
                <a16:creationId xmlns:a16="http://schemas.microsoft.com/office/drawing/2014/main" id="{2D7174B2-43DC-4892-97E0-C53250E604B2}"/>
              </a:ext>
            </a:extLst>
          </p:cNvPr>
          <p:cNvSpPr>
            <a:spLocks xmlns:a="http://schemas.openxmlformats.org/drawingml/2006/main" noGrp="1"/>
          </p:cNvSpPr>
          <p:nvPr/>
        </p:nvSpPr>
        <p:spPr>
          <a:xfrm xmlns:a="http://schemas.openxmlformats.org/drawingml/2006/main">
            <a:off x="552450" y="742950"/>
            <a:ext cx="11087100" cy="9525"/>
          </a:xfrm>
          <a:prstGeom xmlns:a="http://schemas.openxmlformats.org/drawingml/2006/main" prst="rect">
            <a:avLst/>
          </a:prstGeom>
          <a:solidFill xmlns:a="http://schemas.openxmlformats.org/drawingml/2006/main">
            <a:srgbClr val="F3EFDF"/>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5FCAB38-C66E-4DDF-AD49-12EE8ECC0E30}"/>
              </a:ext>
            </a:extLst>
          </p:cNvPr>
          <p:cNvSpPr>
            <a:spLocks xmlns:a="http://schemas.openxmlformats.org/drawingml/2006/main" noGrp="1"/>
          </p:cNvSpPr>
          <p:nvPr/>
        </p:nvSpPr>
        <p:spPr>
          <a:xfrm xmlns:a="http://schemas.openxmlformats.org/drawingml/2006/main">
            <a:off x="11049000" y="6400800"/>
            <a:ext cx="5905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F3EFDF"/>
                </a:solidFill>
                <a:latin typeface="Arial"/>
                <a:ea typeface="Arial"/>
                <a:cs typeface="Arial"/>
              </a:defRPr>
            </a:defPPr>
          </a:lstStyle>
          <a:p xmlns:a="http://schemas.openxmlformats.org/drawingml/2006/main">
            <a:pPr>
              <a:defRPr sz="1125" b="1">
                <a:solidFill>
                  <a:srgbClr val="F3EFDF"/>
                </a:solidFill>
                <a:latin typeface="Arial"/>
                <a:ea typeface="Arial"/>
                <a:cs typeface="Arial"/>
              </a:defRPr>
            </a:pPr>
            <a:r>
              <a:rPr sz="1125" b="1">
                <a:solidFill>
                  <a:srgbClr val="F3EFDF"/>
                </a:solidFill>
                <a:latin typeface="Arial"/>
                <a:ea typeface="Arial"/>
                <a:cs typeface="Arial"/>
              </a:rPr>
              <a:t>11</a:t>
            </a:r>
          </a:p>
        </p:txBody>
      </p:sp>
      <p:pic>
        <p:nvPicPr>
          <p:cNvPr id="5" name="">
            <a:extLst xmlns:a="http://schemas.openxmlformats.org/drawingml/2006/main">
              <a:ext uri="{FF2B5EF4-FFF2-40B4-BE49-F238E27FC236}">
                <a16:creationId xmlns:a16="http://schemas.microsoft.com/office/drawing/2014/main" id="{EA93A895-3940-4244-B6B6-F3B777A6AEB1}"/>
              </a:ext>
            </a:extLst>
          </p:cNvPr>
          <p:cNvPicPr>
            <a:picLocks xmlns:a="http://schemas.openxmlformats.org/drawingml/2006/main" noChangeAspect="1"/>
          </p:cNvPicPr>
          <p:nvPr/>
        </p:nvPicPr>
        <p:blipFill>
          <a:blip xmlns:r="http://schemas.openxmlformats.org/officeDocument/2006/relationships" xmlns:a="http://schemas.openxmlformats.org/drawingml/2006/main" r:embed="Rb99d11d1d4f44cec"/>
          <a:srcRect xmlns:a="http://schemas.openxmlformats.org/drawingml/2006/main" l="50000" t="18000" r="2500" b="21000"/>
          <a:stretch xmlns:a="http://schemas.openxmlformats.org/drawingml/2006/main"/>
        </p:blipFill>
        <p:spPr>
          <a:xfrm xmlns:a="http://schemas.openxmlformats.org/drawingml/2006/main">
            <a:off x="6572250" y="1524000"/>
            <a:ext cx="5619750" cy="4572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494FA8E-AD80-4AE5-8AC4-9E0F4FE24E4F}"/>
              </a:ext>
            </a:extLst>
          </p:cNvPr>
          <p:cNvSpPr>
            <a:spLocks xmlns:a="http://schemas.openxmlformats.org/drawingml/2006/main" noGrp="1"/>
          </p:cNvSpPr>
          <p:nvPr/>
        </p:nvSpPr>
        <p:spPr>
          <a:xfrm xmlns:a="http://schemas.openxmlformats.org/drawingml/2006/main">
            <a:off x="552450" y="1162050"/>
            <a:ext cx="6477000" cy="1400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4425" b="0">
                <a:solidFill>
                  <a:srgbClr val="F4B581"/>
                </a:solidFill>
                <a:latin typeface="Impact"/>
                <a:ea typeface="Impact"/>
                <a:cs typeface="Impact"/>
              </a:defRPr>
            </a:defPPr>
          </a:lstStyle>
          <a:p xmlns:a="http://schemas.openxmlformats.org/drawingml/2006/main">
            <a:pPr>
              <a:defRPr sz="4425" b="0">
                <a:solidFill>
                  <a:srgbClr val="F4B581"/>
                </a:solidFill>
                <a:latin typeface="Impact"/>
                <a:ea typeface="Impact"/>
                <a:cs typeface="Impact"/>
              </a:defRPr>
            </a:pPr>
            <a:r>
              <a:rPr sz="4425" b="0">
                <a:solidFill>
                  <a:srgbClr val="F4B581"/>
                </a:solidFill>
                <a:latin typeface="Impact"/>
                <a:ea typeface="Impact"/>
                <a:cs typeface="Impact"/>
              </a:rPr>
              <a:t>BACK THE GAME.</a:t>
            </a:r>
          </a:p>
          <a:p xmlns:a="http://schemas.openxmlformats.org/drawingml/2006/main">
            <a:pPr>
              <a:defRPr sz="4425" b="0">
                <a:solidFill>
                  <a:srgbClr val="F4B581"/>
                </a:solidFill>
                <a:latin typeface="Impact"/>
                <a:ea typeface="Impact"/>
                <a:cs typeface="Impact"/>
              </a:defRPr>
            </a:pPr>
            <a:r>
              <a:rPr sz="4425" b="0">
                <a:solidFill>
                  <a:srgbClr val="F4B581"/>
                </a:solidFill>
                <a:latin typeface="Impact"/>
                <a:ea typeface="Impact"/>
                <a:cs typeface="Impact"/>
              </a:rPr>
              <a:t>BUILD THE COMPANY.</a:t>
            </a:r>
          </a:p>
        </p:txBody>
      </p:sp>
      <p:sp>
        <p:nvSpPr>
          <p:cNvPr id="7" name="">
            <a:extLst xmlns:a="http://schemas.openxmlformats.org/drawingml/2006/main">
              <a:ext uri="{FF2B5EF4-FFF2-40B4-BE49-F238E27FC236}">
                <a16:creationId xmlns:a16="http://schemas.microsoft.com/office/drawing/2014/main" id="{3AB4E02C-218E-479D-ACDF-B99B198816F7}"/>
              </a:ext>
            </a:extLst>
          </p:cNvPr>
          <p:cNvSpPr>
            <a:spLocks xmlns:a="http://schemas.openxmlformats.org/drawingml/2006/main" noGrp="1"/>
          </p:cNvSpPr>
          <p:nvPr/>
        </p:nvSpPr>
        <p:spPr>
          <a:xfrm xmlns:a="http://schemas.openxmlformats.org/drawingml/2006/main">
            <a:off x="581025" y="3048000"/>
            <a:ext cx="59055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100" b="1">
                <a:solidFill>
                  <a:srgbClr val="F3EFDF"/>
                </a:solidFill>
                <a:latin typeface="Arial"/>
                <a:ea typeface="Arial"/>
                <a:cs typeface="Arial"/>
              </a:defRPr>
            </a:defPPr>
          </a:lstStyle>
          <a:p xmlns:a="http://schemas.openxmlformats.org/drawingml/2006/main">
            <a:pPr>
              <a:defRPr sz="2100" b="1">
                <a:solidFill>
                  <a:srgbClr val="F3EFDF"/>
                </a:solidFill>
                <a:latin typeface="Arial"/>
                <a:ea typeface="Arial"/>
                <a:cs typeface="Arial"/>
              </a:defRPr>
            </a:pPr>
            <a:r>
              <a:rPr sz="2100" b="1">
                <a:solidFill>
                  <a:srgbClr val="F3EFDF"/>
                </a:solidFill>
                <a:latin typeface="Arial"/>
                <a:ea typeface="Arial"/>
                <a:cs typeface="Arial"/>
              </a:rPr>
              <a:t>Founder NFTs + company equity</a:t>
            </a:r>
          </a:p>
        </p:txBody>
      </p:sp>
      <p:sp>
        <p:nvSpPr>
          <p:cNvPr id="8" name="">
            <a:extLst xmlns:a="http://schemas.openxmlformats.org/drawingml/2006/main">
              <a:ext uri="{FF2B5EF4-FFF2-40B4-BE49-F238E27FC236}">
                <a16:creationId xmlns:a16="http://schemas.microsoft.com/office/drawing/2014/main" id="{C746E444-0267-4597-956D-5E190EE41870}"/>
              </a:ext>
            </a:extLst>
          </p:cNvPr>
          <p:cNvSpPr>
            <a:spLocks xmlns:a="http://schemas.openxmlformats.org/drawingml/2006/main" noGrp="1"/>
          </p:cNvSpPr>
          <p:nvPr/>
        </p:nvSpPr>
        <p:spPr>
          <a:xfrm xmlns:a="http://schemas.openxmlformats.org/drawingml/2006/main">
            <a:off x="552450" y="3838575"/>
            <a:ext cx="54292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4950" b="0">
                <a:solidFill>
                  <a:srgbClr val="F3EFDF"/>
                </a:solidFill>
                <a:latin typeface="Impact"/>
                <a:ea typeface="Impact"/>
                <a:cs typeface="Impact"/>
              </a:defRPr>
            </a:defPPr>
          </a:lstStyle>
          <a:p xmlns:a="http://schemas.openxmlformats.org/drawingml/2006/main">
            <a:pPr>
              <a:defRPr sz="4950" b="0">
                <a:solidFill>
                  <a:srgbClr val="F3EFDF"/>
                </a:solidFill>
                <a:latin typeface="Impact"/>
                <a:ea typeface="Impact"/>
                <a:cs typeface="Impact"/>
              </a:defRPr>
            </a:pPr>
            <a:r>
              <a:rPr sz="4950" b="0">
                <a:solidFill>
                  <a:srgbClr val="F3EFDF"/>
                </a:solidFill>
                <a:latin typeface="Impact"/>
                <a:ea typeface="Impact"/>
                <a:cs typeface="Impact"/>
              </a:rPr>
              <a:t>€20,000+</a:t>
            </a:r>
          </a:p>
        </p:txBody>
      </p:sp>
      <p:sp>
        <p:nvSpPr>
          <p:cNvPr id="9" name="">
            <a:extLst xmlns:a="http://schemas.openxmlformats.org/drawingml/2006/main">
              <a:ext uri="{FF2B5EF4-FFF2-40B4-BE49-F238E27FC236}">
                <a16:creationId xmlns:a16="http://schemas.microsoft.com/office/drawing/2014/main" id="{9097256A-729F-4915-A961-3236E6A6E501}"/>
              </a:ext>
            </a:extLst>
          </p:cNvPr>
          <p:cNvSpPr>
            <a:spLocks xmlns:a="http://schemas.openxmlformats.org/drawingml/2006/main" noGrp="1"/>
          </p:cNvSpPr>
          <p:nvPr/>
        </p:nvSpPr>
        <p:spPr>
          <a:xfrm xmlns:a="http://schemas.openxmlformats.org/drawingml/2006/main">
            <a:off x="590550" y="4724400"/>
            <a:ext cx="58102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800" b="0">
                <a:solidFill>
                  <a:srgbClr val="F3EFDF"/>
                </a:solidFill>
                <a:latin typeface="Arial"/>
                <a:ea typeface="Arial"/>
                <a:cs typeface="Arial"/>
              </a:defRPr>
            </a:defPPr>
          </a:lstStyle>
          <a:p xmlns:a="http://schemas.openxmlformats.org/drawingml/2006/main">
            <a:pPr>
              <a:defRPr sz="1800" b="0">
                <a:solidFill>
                  <a:srgbClr val="F3EFDF"/>
                </a:solidFill>
                <a:latin typeface="Arial"/>
                <a:ea typeface="Arial"/>
                <a:cs typeface="Arial"/>
              </a:defRPr>
            </a:pPr>
            <a:r>
              <a:rPr sz="1800" b="0">
                <a:solidFill>
                  <a:srgbClr val="F3EFDF"/>
                </a:solidFill>
                <a:latin typeface="Arial"/>
                <a:ea typeface="Arial"/>
                <a:cs typeface="Arial"/>
              </a:rPr>
              <a:t>Planned minimum investment</a:t>
            </a:r>
          </a:p>
        </p:txBody>
      </p:sp>
      <p:sp>
        <p:nvSpPr>
          <p:cNvPr id="10" name="">
            <a:extLst xmlns:a="http://schemas.openxmlformats.org/drawingml/2006/main">
              <a:ext uri="{FF2B5EF4-FFF2-40B4-BE49-F238E27FC236}">
                <a16:creationId xmlns:a16="http://schemas.microsoft.com/office/drawing/2014/main" id="{797CF35E-324B-4BF9-8B6D-87AF98ADA301}"/>
              </a:ext>
            </a:extLst>
          </p:cNvPr>
          <p:cNvSpPr>
            <a:spLocks xmlns:a="http://schemas.openxmlformats.org/drawingml/2006/main" noGrp="1"/>
          </p:cNvSpPr>
          <p:nvPr/>
        </p:nvSpPr>
        <p:spPr>
          <a:xfrm xmlns:a="http://schemas.openxmlformats.org/drawingml/2006/main">
            <a:off x="590550" y="5438775"/>
            <a:ext cx="6000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F4B581"/>
                </a:solidFill>
                <a:latin typeface="Arial"/>
                <a:ea typeface="Arial"/>
                <a:cs typeface="Arial"/>
              </a:defRPr>
            </a:defPPr>
          </a:lstStyle>
          <a:p xmlns:a="http://schemas.openxmlformats.org/drawingml/2006/main">
            <a:pPr>
              <a:defRPr sz="1650" b="0">
                <a:solidFill>
                  <a:srgbClr val="F4B581"/>
                </a:solidFill>
                <a:latin typeface="Arial"/>
                <a:ea typeface="Arial"/>
                <a:cs typeface="Arial"/>
              </a:defRPr>
            </a:pPr>
            <a:r>
              <a:rPr sz="1650" b="0">
                <a:solidFill>
                  <a:srgbClr val="F4B581"/>
                </a:solidFill>
                <a:latin typeface="Arial"/>
                <a:ea typeface="Arial"/>
                <a:cs typeface="Arial"/>
              </a:rPr>
              <a:t>Application → review → individual proposal</a:t>
            </a:r>
          </a:p>
        </p:txBody>
      </p:sp>
      <p:sp>
        <p:nvSpPr>
          <p:cNvPr id="11" name="">
            <a:extLst xmlns:a="http://schemas.openxmlformats.org/drawingml/2006/main">
              <a:ext uri="{FF2B5EF4-FFF2-40B4-BE49-F238E27FC236}">
                <a16:creationId xmlns:a16="http://schemas.microsoft.com/office/drawing/2014/main" id="{DEDADF59-2C66-4F8C-87F2-A084943FD9E4}"/>
              </a:ext>
            </a:extLst>
          </p:cNvPr>
          <p:cNvSpPr>
            <a:spLocks xmlns:a="http://schemas.openxmlformats.org/drawingml/2006/main" noGrp="1"/>
          </p:cNvSpPr>
          <p:nvPr/>
        </p:nvSpPr>
        <p:spPr>
          <a:xfrm xmlns:a="http://schemas.openxmlformats.org/drawingml/2006/main">
            <a:off x="552450" y="5953125"/>
            <a:ext cx="10287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200" b="0">
                <a:solidFill>
                  <a:srgbClr val="F3EFDF"/>
                </a:solidFill>
                <a:latin typeface="Arial"/>
                <a:ea typeface="Arial"/>
                <a:cs typeface="Arial"/>
              </a:defRPr>
            </a:defPPr>
          </a:lstStyle>
          <a:p xmlns:a="http://schemas.openxmlformats.org/drawingml/2006/main">
            <a:pPr>
              <a:defRPr sz="1200" b="0">
                <a:solidFill>
                  <a:srgbClr val="F3EFDF"/>
                </a:solidFill>
                <a:latin typeface="Arial"/>
                <a:ea typeface="Arial"/>
                <a:cs typeface="Arial"/>
              </a:defRPr>
            </a:pPr>
            <a:r>
              <a:rPr sz="1200" b="0">
                <a:solidFill>
                  <a:srgbClr val="F3EFDF"/>
                </a:solidFill>
                <a:latin typeface="Arial"/>
                <a:ea typeface="Arial"/>
                <a:cs typeface="Arial"/>
              </a:rPr>
              <a:t>Two separately defined rights. Company equity and NFT profit rights do not double-count the same earnings.</a:t>
            </a:r>
          </a:p>
        </p:txBody>
      </p:sp>
    </p:spTree>
    <p:extLst>
      <p:ext uri="{BB962C8B-B14F-4D97-AF65-F5344CB8AC3E}">
        <p14:creationId xmlns:p14="http://schemas.microsoft.com/office/powerpoint/2010/main" val="1637880314"/>
      </p:ext>
    </p:extLst>
  </p:cSld>
</p:sld>
</file>

<file path=ppt/slides/slide12.xml><?xml version="1.0" encoding="utf-8"?>
<p:sld xmlns:p="http://schemas.openxmlformats.org/presentationml/2006/main">
  <p:cSld>
    <p:bg>
      <p:bgPr>
        <a:solidFill xmlns:a="http://schemas.openxmlformats.org/drawingml/2006/main">
          <a:srgbClr val="FF553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5DB773C-E786-47FB-A49C-32BD91A095B8}"/>
              </a:ext>
            </a:extLst>
          </p:cNvPr>
          <p:cNvSpPr>
            <a:spLocks xmlns:a="http://schemas.openxmlformats.org/drawingml/2006/main" noGrp="1"/>
          </p:cNvSpPr>
          <p:nvPr/>
        </p:nvSpPr>
        <p:spPr>
          <a:xfrm xmlns:a="http://schemas.openxmlformats.org/drawingml/2006/main">
            <a:off x="552450" y="257175"/>
            <a:ext cx="228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171412"/>
                </a:solidFill>
                <a:latin typeface="Arial"/>
                <a:ea typeface="Arial"/>
                <a:cs typeface="Arial"/>
              </a:defRPr>
            </a:defPPr>
          </a:lstStyle>
          <a:p xmlns:a="http://schemas.openxmlformats.org/drawingml/2006/main">
            <a:pPr>
              <a:defRPr sz="1650" b="1">
                <a:solidFill>
                  <a:srgbClr val="171412"/>
                </a:solidFill>
                <a:latin typeface="Arial"/>
                <a:ea typeface="Arial"/>
                <a:cs typeface="Arial"/>
              </a:defRPr>
            </a:pPr>
            <a:r>
              <a:rPr sz="1650" b="1">
                <a:solidFill>
                  <a:srgbClr val="171412"/>
                </a:solidFill>
                <a:latin typeface="Arial"/>
                <a:ea typeface="Arial"/>
                <a:cs typeface="Arial"/>
              </a:rPr>
              <a:t>SCHALLERN</a:t>
            </a:r>
          </a:p>
        </p:txBody>
      </p:sp>
      <p:sp>
        <p:nvSpPr>
          <p:cNvPr id="2" name="">
            <a:extLst xmlns:a="http://schemas.openxmlformats.org/drawingml/2006/main">
              <a:ext uri="{FF2B5EF4-FFF2-40B4-BE49-F238E27FC236}">
                <a16:creationId xmlns:a16="http://schemas.microsoft.com/office/drawing/2014/main" id="{31B0E293-9F5B-471D-B588-F7F49FB0AD5E}"/>
              </a:ext>
            </a:extLst>
          </p:cNvPr>
          <p:cNvSpPr>
            <a:spLocks xmlns:a="http://schemas.openxmlformats.org/drawingml/2006/main" noGrp="1"/>
          </p:cNvSpPr>
          <p:nvPr/>
        </p:nvSpPr>
        <p:spPr>
          <a:xfrm xmlns:a="http://schemas.openxmlformats.org/drawingml/2006/main">
            <a:off x="6858000" y="266700"/>
            <a:ext cx="4781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75" b="1">
                <a:solidFill>
                  <a:srgbClr val="171412"/>
                </a:solidFill>
                <a:latin typeface="Arial"/>
                <a:ea typeface="Arial"/>
                <a:cs typeface="Arial"/>
              </a:defRPr>
            </a:defPPr>
          </a:lstStyle>
          <a:p xmlns:a="http://schemas.openxmlformats.org/drawingml/2006/main">
            <a:pPr>
              <a:defRPr sz="975" b="1">
                <a:solidFill>
                  <a:srgbClr val="171412"/>
                </a:solidFill>
                <a:latin typeface="Arial"/>
                <a:ea typeface="Arial"/>
                <a:cs typeface="Arial"/>
              </a:defRPr>
            </a:pPr>
            <a:r>
              <a:rPr sz="975" b="1">
                <a:solidFill>
                  <a:srgbClr val="171412"/>
                </a:solidFill>
                <a:latin typeface="Arial"/>
                <a:ea typeface="Arial"/>
                <a:cs typeface="Arial"/>
              </a:rPr>
              <a:t>YOUR NEXT MOVE</a:t>
            </a:r>
          </a:p>
        </p:txBody>
      </p:sp>
      <p:sp>
        <p:nvSpPr>
          <p:cNvPr id="3" name="">
            <a:extLst xmlns:a="http://schemas.openxmlformats.org/drawingml/2006/main">
              <a:ext uri="{FF2B5EF4-FFF2-40B4-BE49-F238E27FC236}">
                <a16:creationId xmlns:a16="http://schemas.microsoft.com/office/drawing/2014/main" id="{F3E34FB9-7FF2-4F9E-9A39-A4A1724CDA74}"/>
              </a:ext>
            </a:extLst>
          </p:cNvPr>
          <p:cNvSpPr>
            <a:spLocks xmlns:a="http://schemas.openxmlformats.org/drawingml/2006/main" noGrp="1"/>
          </p:cNvSpPr>
          <p:nvPr/>
        </p:nvSpPr>
        <p:spPr>
          <a:xfrm xmlns:a="http://schemas.openxmlformats.org/drawingml/2006/main">
            <a:off x="552450" y="742950"/>
            <a:ext cx="11087100" cy="9525"/>
          </a:xfrm>
          <a:prstGeom xmlns:a="http://schemas.openxmlformats.org/drawingml/2006/main" prst="rect">
            <a:avLst/>
          </a:prstGeom>
          <a:solidFill xmlns:a="http://schemas.openxmlformats.org/drawingml/2006/main">
            <a:srgbClr val="17141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5292BC8-8B77-4556-AB65-E5488470CA4D}"/>
              </a:ext>
            </a:extLst>
          </p:cNvPr>
          <p:cNvSpPr>
            <a:spLocks xmlns:a="http://schemas.openxmlformats.org/drawingml/2006/main" noGrp="1"/>
          </p:cNvSpPr>
          <p:nvPr/>
        </p:nvSpPr>
        <p:spPr>
          <a:xfrm xmlns:a="http://schemas.openxmlformats.org/drawingml/2006/main">
            <a:off x="11049000" y="6400800"/>
            <a:ext cx="5905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171412"/>
                </a:solidFill>
                <a:latin typeface="Arial"/>
                <a:ea typeface="Arial"/>
                <a:cs typeface="Arial"/>
              </a:defRPr>
            </a:defPPr>
          </a:lstStyle>
          <a:p xmlns:a="http://schemas.openxmlformats.org/drawingml/2006/main">
            <a:pPr>
              <a:defRPr sz="1125" b="1">
                <a:solidFill>
                  <a:srgbClr val="171412"/>
                </a:solidFill>
                <a:latin typeface="Arial"/>
                <a:ea typeface="Arial"/>
                <a:cs typeface="Arial"/>
              </a:defRPr>
            </a:pPr>
            <a:r>
              <a:rPr sz="1125" b="1">
                <a:solidFill>
                  <a:srgbClr val="171412"/>
                </a:solidFill>
                <a:latin typeface="Arial"/>
                <a:ea typeface="Arial"/>
                <a:cs typeface="Arial"/>
              </a:rPr>
              <a:t>12</a:t>
            </a:r>
          </a:p>
        </p:txBody>
      </p:sp>
      <p:sp>
        <p:nvSpPr>
          <p:cNvPr id="5" name="">
            <a:extLst xmlns:a="http://schemas.openxmlformats.org/drawingml/2006/main">
              <a:ext uri="{FF2B5EF4-FFF2-40B4-BE49-F238E27FC236}">
                <a16:creationId xmlns:a16="http://schemas.microsoft.com/office/drawing/2014/main" id="{08FD8D1A-38A0-46AF-BA49-11176A7C9967}"/>
              </a:ext>
            </a:extLst>
          </p:cNvPr>
          <p:cNvSpPr>
            <a:spLocks xmlns:a="http://schemas.openxmlformats.org/drawingml/2006/main" noGrp="1"/>
          </p:cNvSpPr>
          <p:nvPr/>
        </p:nvSpPr>
        <p:spPr>
          <a:xfrm xmlns:a="http://schemas.openxmlformats.org/drawingml/2006/main">
            <a:off x="552450" y="1409700"/>
            <a:ext cx="110871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6750" b="0">
                <a:solidFill>
                  <a:srgbClr val="171412"/>
                </a:solidFill>
                <a:latin typeface="Impact"/>
                <a:ea typeface="Impact"/>
                <a:cs typeface="Impact"/>
              </a:defRPr>
            </a:defPPr>
          </a:lstStyle>
          <a:p xmlns:a="http://schemas.openxmlformats.org/drawingml/2006/main">
            <a:pPr>
              <a:defRPr sz="6750" b="0">
                <a:solidFill>
                  <a:srgbClr val="171412"/>
                </a:solidFill>
                <a:latin typeface="Impact"/>
                <a:ea typeface="Impact"/>
                <a:cs typeface="Impact"/>
              </a:defRPr>
            </a:pPr>
            <a:r>
              <a:rPr sz="6750" b="0">
                <a:solidFill>
                  <a:srgbClr val="171412"/>
                </a:solidFill>
                <a:latin typeface="Impact"/>
                <a:ea typeface="Impact"/>
                <a:cs typeface="Impact"/>
              </a:rPr>
              <a:t>SMALL CHANGE.</a:t>
            </a:r>
          </a:p>
        </p:txBody>
      </p:sp>
      <p:sp>
        <p:nvSpPr>
          <p:cNvPr id="6" name="">
            <a:extLst xmlns:a="http://schemas.openxmlformats.org/drawingml/2006/main">
              <a:ext uri="{FF2B5EF4-FFF2-40B4-BE49-F238E27FC236}">
                <a16:creationId xmlns:a16="http://schemas.microsoft.com/office/drawing/2014/main" id="{CF23E43E-8547-492A-9D4A-40655BE993CF}"/>
              </a:ext>
            </a:extLst>
          </p:cNvPr>
          <p:cNvSpPr>
            <a:spLocks xmlns:a="http://schemas.openxmlformats.org/drawingml/2006/main" noGrp="1"/>
          </p:cNvSpPr>
          <p:nvPr/>
        </p:nvSpPr>
        <p:spPr>
          <a:xfrm xmlns:a="http://schemas.openxmlformats.org/drawingml/2006/main">
            <a:off x="552450" y="2390775"/>
            <a:ext cx="1108710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6600" b="0">
                <a:solidFill>
                  <a:srgbClr val="F3EFDF"/>
                </a:solidFill>
                <a:latin typeface="Impact"/>
                <a:ea typeface="Impact"/>
                <a:cs typeface="Impact"/>
              </a:defRPr>
            </a:defPPr>
          </a:lstStyle>
          <a:p xmlns:a="http://schemas.openxmlformats.org/drawingml/2006/main">
            <a:pPr>
              <a:defRPr sz="6600" b="0">
                <a:solidFill>
                  <a:srgbClr val="F3EFDF"/>
                </a:solidFill>
                <a:latin typeface="Impact"/>
                <a:ea typeface="Impact"/>
                <a:cs typeface="Impact"/>
              </a:defRPr>
            </a:pPr>
            <a:r>
              <a:rPr sz="6600" b="0">
                <a:solidFill>
                  <a:srgbClr val="F3EFDF"/>
                </a:solidFill>
                <a:latin typeface="Impact"/>
                <a:ea typeface="Impact"/>
                <a:cs typeface="Impact"/>
              </a:rPr>
              <a:t>BIG NEXT CHAPTER.</a:t>
            </a:r>
          </a:p>
        </p:txBody>
      </p:sp>
      <p:sp>
        <p:nvSpPr>
          <p:cNvPr id="7" name="">
            <a:extLst xmlns:a="http://schemas.openxmlformats.org/drawingml/2006/main">
              <a:ext uri="{FF2B5EF4-FFF2-40B4-BE49-F238E27FC236}">
                <a16:creationId xmlns:a16="http://schemas.microsoft.com/office/drawing/2014/main" id="{EA86243A-8A37-4895-848F-75B970134B06}"/>
              </a:ext>
            </a:extLst>
          </p:cNvPr>
          <p:cNvSpPr>
            <a:spLocks xmlns:a="http://schemas.openxmlformats.org/drawingml/2006/main" noGrp="1"/>
          </p:cNvSpPr>
          <p:nvPr/>
        </p:nvSpPr>
        <p:spPr>
          <a:xfrm xmlns:a="http://schemas.openxmlformats.org/drawingml/2006/main">
            <a:off x="590550" y="3971925"/>
            <a:ext cx="104775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550" b="0">
                <a:solidFill>
                  <a:srgbClr val="171412"/>
                </a:solidFill>
                <a:latin typeface="Arial"/>
                <a:ea typeface="Arial"/>
                <a:cs typeface="Arial"/>
              </a:defRPr>
            </a:defPPr>
          </a:lstStyle>
          <a:p xmlns:a="http://schemas.openxmlformats.org/drawingml/2006/main">
            <a:pPr>
              <a:defRPr sz="2550" b="0">
                <a:solidFill>
                  <a:srgbClr val="171412"/>
                </a:solidFill>
                <a:latin typeface="Arial"/>
                <a:ea typeface="Arial"/>
                <a:cs typeface="Arial"/>
              </a:defRPr>
            </a:pPr>
            <a:r>
              <a:rPr sz="2550" b="0">
                <a:solidFill>
                  <a:srgbClr val="171412"/>
                </a:solidFill>
                <a:latin typeface="Arial"/>
                <a:ea typeface="Arial"/>
                <a:cs typeface="Arial"/>
              </a:rPr>
              <a:t>Experience the demo. Meet Kai.</a:t>
            </a:r>
          </a:p>
          <a:p xmlns:a="http://schemas.openxmlformats.org/drawingml/2006/main">
            <a:pPr>
              <a:defRPr sz="2550" b="0">
                <a:solidFill>
                  <a:srgbClr val="171412"/>
                </a:solidFill>
                <a:latin typeface="Arial"/>
                <a:ea typeface="Arial"/>
                <a:cs typeface="Arial"/>
              </a:defRPr>
            </a:pPr>
            <a:r>
              <a:rPr sz="2550" b="0">
                <a:solidFill>
                  <a:srgbClr val="171412"/>
                </a:solidFill>
                <a:latin typeface="Arial"/>
                <a:ea typeface="Arial"/>
                <a:cs typeface="Arial"/>
              </a:rPr>
              <a:t>Explore your place in Schallern.</a:t>
            </a:r>
          </a:p>
        </p:txBody>
      </p:sp>
      <p:sp>
        <p:nvSpPr>
          <p:cNvPr id="8" name="">
            <a:extLst xmlns:a="http://schemas.openxmlformats.org/drawingml/2006/main">
              <a:ext uri="{FF2B5EF4-FFF2-40B4-BE49-F238E27FC236}">
                <a16:creationId xmlns:a16="http://schemas.microsoft.com/office/drawing/2014/main" id="{E817FAD1-FDDB-484B-8199-FFC8ED813A1A}"/>
              </a:ext>
            </a:extLst>
          </p:cNvPr>
          <p:cNvSpPr>
            <a:spLocks xmlns:a="http://schemas.openxmlformats.org/drawingml/2006/main" noGrp="1"/>
          </p:cNvSpPr>
          <p:nvPr/>
        </p:nvSpPr>
        <p:spPr>
          <a:xfrm xmlns:a="http://schemas.openxmlformats.org/drawingml/2006/main">
            <a:off x="552450" y="5353050"/>
            <a:ext cx="11087100" cy="9525"/>
          </a:xfrm>
          <a:prstGeom xmlns:a="http://schemas.openxmlformats.org/drawingml/2006/main" prst="rect">
            <a:avLst/>
          </a:prstGeom>
          <a:solidFill xmlns:a="http://schemas.openxmlformats.org/drawingml/2006/main">
            <a:srgbClr val="171412"/>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3AA09589-20B4-41D7-BE18-9EDA10E25FF6}"/>
              </a:ext>
            </a:extLst>
          </p:cNvPr>
          <p:cNvSpPr>
            <a:spLocks xmlns:a="http://schemas.openxmlformats.org/drawingml/2006/main" noGrp="1"/>
          </p:cNvSpPr>
          <p:nvPr/>
        </p:nvSpPr>
        <p:spPr>
          <a:xfrm xmlns:a="http://schemas.openxmlformats.org/drawingml/2006/main">
            <a:off x="590550" y="56388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250" b="0">
                <a:solidFill>
                  <a:srgbClr val="171412"/>
                </a:solidFill>
                <a:latin typeface="Impact"/>
                <a:ea typeface="Impact"/>
                <a:cs typeface="Impact"/>
              </a:defRPr>
            </a:defPPr>
          </a:lstStyle>
          <a:p xmlns:a="http://schemas.openxmlformats.org/drawingml/2006/main">
            <a:pPr>
              <a:defRPr sz="2250" b="0">
                <a:solidFill>
                  <a:srgbClr val="171412"/>
                </a:solidFill>
                <a:latin typeface="Impact"/>
                <a:ea typeface="Impact"/>
                <a:cs typeface="Impact"/>
              </a:defRPr>
            </a:pPr>
            <a:r>
              <a:rPr sz="2250" b="0">
                <a:solidFill>
                  <a:srgbClr val="171412"/>
                </a:solidFill>
                <a:latin typeface="Impact"/>
                <a:ea typeface="Impact"/>
                <a:cs typeface="Impact"/>
              </a:rPr>
              <a:t>REQUEST A PRIVATE INVESTOR CONVERSATION →</a:t>
            </a:r>
          </a:p>
        </p:txBody>
      </p:sp>
      <p:sp>
        <p:nvSpPr>
          <p:cNvPr id="10" name="">
            <a:extLst xmlns:a="http://schemas.openxmlformats.org/drawingml/2006/main">
              <a:ext uri="{FF2B5EF4-FFF2-40B4-BE49-F238E27FC236}">
                <a16:creationId xmlns:a16="http://schemas.microsoft.com/office/drawing/2014/main" id="{0C7F9BA9-0196-4C72-A18A-757A40694D60}"/>
              </a:ext>
            </a:extLst>
          </p:cNvPr>
          <p:cNvSpPr>
            <a:spLocks xmlns:a="http://schemas.openxmlformats.org/drawingml/2006/main" noGrp="1"/>
          </p:cNvSpPr>
          <p:nvPr/>
        </p:nvSpPr>
        <p:spPr>
          <a:xfrm xmlns:a="http://schemas.openxmlformats.org/drawingml/2006/main">
            <a:off x="590550" y="6200775"/>
            <a:ext cx="1038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350" b="0">
                <a:solidFill>
                  <a:srgbClr val="171412"/>
                </a:solidFill>
                <a:latin typeface="Arial"/>
                <a:ea typeface="Arial"/>
                <a:cs typeface="Arial"/>
              </a:defRPr>
            </a:defPPr>
          </a:lstStyle>
          <a:p xmlns:a="http://schemas.openxmlformats.org/drawingml/2006/main">
            <a:pPr>
              <a:defRPr sz="1350" b="0">
                <a:solidFill>
                  <a:srgbClr val="171412"/>
                </a:solidFill>
                <a:latin typeface="Arial"/>
                <a:ea typeface="Arial"/>
                <a:cs typeface="Arial"/>
              </a:defRPr>
            </a:pPr>
            <a:r>
              <a:rPr sz="1350" b="0">
                <a:solidFill>
                  <a:srgbClr val="171412"/>
                </a:solidFill>
                <a:latin typeface="Arial"/>
                <a:ea typeface="Arial"/>
                <a:cs typeface="Arial"/>
              </a:rPr>
              <a:t>Meet Kai: calendly.com/zimmerkai/30min  ·  Community: discord.gg/FpZ5zDjV4</a:t>
            </a:r>
          </a:p>
        </p:txBody>
      </p:sp>
    </p:spTree>
    <p:extLst>
      <p:ext uri="{BB962C8B-B14F-4D97-AF65-F5344CB8AC3E}">
        <p14:creationId xmlns:p14="http://schemas.microsoft.com/office/powerpoint/2010/main" val="1581254039"/>
      </p:ext>
    </p:extLst>
  </p:cSld>
</p:sld>
</file>

<file path=ppt/slides/slide13.xml><?xml version="1.0" encoding="utf-8"?>
<p:sld xmlns:p="http://schemas.openxmlformats.org/presentationml/2006/main">
  <p:cSld>
    <p:bg>
      <p:bgPr>
        <a:solidFill xmlns:a="http://schemas.openxmlformats.org/drawingml/2006/main">
          <a:srgbClr val="F3EFD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6841E33-B4F4-4EAD-BAD7-D2007DCAF8AB}"/>
              </a:ext>
            </a:extLst>
          </p:cNvPr>
          <p:cNvSpPr>
            <a:spLocks xmlns:a="http://schemas.openxmlformats.org/drawingml/2006/main" noGrp="1"/>
          </p:cNvSpPr>
          <p:nvPr/>
        </p:nvSpPr>
        <p:spPr>
          <a:xfrm xmlns:a="http://schemas.openxmlformats.org/drawingml/2006/main">
            <a:off x="552450" y="257175"/>
            <a:ext cx="228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171412"/>
                </a:solidFill>
                <a:latin typeface="Arial"/>
                <a:ea typeface="Arial"/>
                <a:cs typeface="Arial"/>
              </a:defRPr>
            </a:defPPr>
          </a:lstStyle>
          <a:p xmlns:a="http://schemas.openxmlformats.org/drawingml/2006/main">
            <a:pPr>
              <a:defRPr sz="1650" b="1">
                <a:solidFill>
                  <a:srgbClr val="171412"/>
                </a:solidFill>
                <a:latin typeface="Arial"/>
                <a:ea typeface="Arial"/>
                <a:cs typeface="Arial"/>
              </a:defRPr>
            </a:pPr>
            <a:r>
              <a:rPr sz="1650" b="1">
                <a:solidFill>
                  <a:srgbClr val="171412"/>
                </a:solidFill>
                <a:latin typeface="Arial"/>
                <a:ea typeface="Arial"/>
                <a:cs typeface="Arial"/>
              </a:rPr>
              <a:t>SCHALLERN</a:t>
            </a:r>
          </a:p>
        </p:txBody>
      </p:sp>
      <p:sp>
        <p:nvSpPr>
          <p:cNvPr id="2" name="">
            <a:extLst xmlns:a="http://schemas.openxmlformats.org/drawingml/2006/main">
              <a:ext uri="{FF2B5EF4-FFF2-40B4-BE49-F238E27FC236}">
                <a16:creationId xmlns:a16="http://schemas.microsoft.com/office/drawing/2014/main" id="{C7388F76-D14C-4937-93D4-EA538D55EB68}"/>
              </a:ext>
            </a:extLst>
          </p:cNvPr>
          <p:cNvSpPr>
            <a:spLocks xmlns:a="http://schemas.openxmlformats.org/drawingml/2006/main" noGrp="1"/>
          </p:cNvSpPr>
          <p:nvPr/>
        </p:nvSpPr>
        <p:spPr>
          <a:xfrm xmlns:a="http://schemas.openxmlformats.org/drawingml/2006/main">
            <a:off x="6858000" y="266700"/>
            <a:ext cx="4781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75" b="1">
                <a:solidFill>
                  <a:srgbClr val="171412"/>
                </a:solidFill>
                <a:latin typeface="Arial"/>
                <a:ea typeface="Arial"/>
                <a:cs typeface="Arial"/>
              </a:defRPr>
            </a:defPPr>
          </a:lstStyle>
          <a:p xmlns:a="http://schemas.openxmlformats.org/drawingml/2006/main">
            <a:pPr>
              <a:defRPr sz="975" b="1">
                <a:solidFill>
                  <a:srgbClr val="171412"/>
                </a:solidFill>
                <a:latin typeface="Arial"/>
                <a:ea typeface="Arial"/>
                <a:cs typeface="Arial"/>
              </a:defRPr>
            </a:pPr>
            <a:r>
              <a:rPr sz="975" b="1">
                <a:solidFill>
                  <a:srgbClr val="171412"/>
                </a:solidFill>
                <a:latin typeface="Arial"/>
                <a:ea typeface="Arial"/>
                <a:cs typeface="Arial"/>
              </a:rPr>
              <a:t>APPENDIX 01 / PRIVATE DISCUSSION</a:t>
            </a:r>
          </a:p>
        </p:txBody>
      </p:sp>
      <p:sp>
        <p:nvSpPr>
          <p:cNvPr id="3" name="">
            <a:extLst xmlns:a="http://schemas.openxmlformats.org/drawingml/2006/main">
              <a:ext uri="{FF2B5EF4-FFF2-40B4-BE49-F238E27FC236}">
                <a16:creationId xmlns:a16="http://schemas.microsoft.com/office/drawing/2014/main" id="{1B09AF0E-581C-4AC9-B222-65A9FBBDE4B0}"/>
              </a:ext>
            </a:extLst>
          </p:cNvPr>
          <p:cNvSpPr>
            <a:spLocks xmlns:a="http://schemas.openxmlformats.org/drawingml/2006/main" noGrp="1"/>
          </p:cNvSpPr>
          <p:nvPr/>
        </p:nvSpPr>
        <p:spPr>
          <a:xfrm xmlns:a="http://schemas.openxmlformats.org/drawingml/2006/main">
            <a:off x="552450" y="742950"/>
            <a:ext cx="11087100" cy="9525"/>
          </a:xfrm>
          <a:prstGeom xmlns:a="http://schemas.openxmlformats.org/drawingml/2006/main" prst="rect">
            <a:avLst/>
          </a:prstGeom>
          <a:solidFill xmlns:a="http://schemas.openxmlformats.org/drawingml/2006/main">
            <a:srgbClr val="17141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E0B8BF5-32EA-477D-9598-D606661C70DD}"/>
              </a:ext>
            </a:extLst>
          </p:cNvPr>
          <p:cNvSpPr>
            <a:spLocks xmlns:a="http://schemas.openxmlformats.org/drawingml/2006/main" noGrp="1"/>
          </p:cNvSpPr>
          <p:nvPr/>
        </p:nvSpPr>
        <p:spPr>
          <a:xfrm xmlns:a="http://schemas.openxmlformats.org/drawingml/2006/main">
            <a:off x="11049000" y="6400800"/>
            <a:ext cx="5905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171412"/>
                </a:solidFill>
                <a:latin typeface="Arial"/>
                <a:ea typeface="Arial"/>
                <a:cs typeface="Arial"/>
              </a:defRPr>
            </a:defPPr>
          </a:lstStyle>
          <a:p xmlns:a="http://schemas.openxmlformats.org/drawingml/2006/main">
            <a:pPr>
              <a:defRPr sz="1125" b="1">
                <a:solidFill>
                  <a:srgbClr val="171412"/>
                </a:solidFill>
                <a:latin typeface="Arial"/>
                <a:ea typeface="Arial"/>
                <a:cs typeface="Arial"/>
              </a:defRPr>
            </a:pPr>
            <a:r>
              <a:rPr sz="1125" b="1">
                <a:solidFill>
                  <a:srgbClr val="171412"/>
                </a:solidFill>
                <a:latin typeface="Arial"/>
                <a:ea typeface="Arial"/>
                <a:cs typeface="Arial"/>
              </a:rPr>
              <a:t>13</a:t>
            </a:r>
          </a:p>
        </p:txBody>
      </p:sp>
      <p:sp>
        <p:nvSpPr>
          <p:cNvPr id="5" name="">
            <a:extLst xmlns:a="http://schemas.openxmlformats.org/drawingml/2006/main">
              <a:ext uri="{FF2B5EF4-FFF2-40B4-BE49-F238E27FC236}">
                <a16:creationId xmlns:a16="http://schemas.microsoft.com/office/drawing/2014/main" id="{39B6997F-F09D-438E-9E85-A1E57E395F89}"/>
              </a:ext>
            </a:extLst>
          </p:cNvPr>
          <p:cNvSpPr>
            <a:spLocks xmlns:a="http://schemas.openxmlformats.org/drawingml/2006/main" noGrp="1"/>
          </p:cNvSpPr>
          <p:nvPr/>
        </p:nvSpPr>
        <p:spPr>
          <a:xfrm xmlns:a="http://schemas.openxmlformats.org/drawingml/2006/main">
            <a:off x="552450" y="1000125"/>
            <a:ext cx="110871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4425" b="0">
                <a:solidFill>
                  <a:srgbClr val="171412"/>
                </a:solidFill>
                <a:latin typeface="Impact"/>
                <a:ea typeface="Impact"/>
                <a:cs typeface="Impact"/>
              </a:defRPr>
            </a:defPPr>
          </a:lstStyle>
          <a:p xmlns:a="http://schemas.openxmlformats.org/drawingml/2006/main">
            <a:pPr>
              <a:defRPr sz="4425" b="0">
                <a:solidFill>
                  <a:srgbClr val="171412"/>
                </a:solidFill>
                <a:latin typeface="Impact"/>
                <a:ea typeface="Impact"/>
                <a:cs typeface="Impact"/>
              </a:defRPr>
            </a:pPr>
            <a:r>
              <a:rPr sz="4425" b="0">
                <a:solidFill>
                  <a:srgbClr val="171412"/>
                </a:solidFill>
                <a:latin typeface="Impact"/>
                <a:ea typeface="Impact"/>
                <a:cs typeface="Impact"/>
              </a:rPr>
              <a:t>10,000 NFTs. DEFINED RIGHTS.</a:t>
            </a:r>
          </a:p>
        </p:txBody>
      </p:sp>
      <p:graphicFrame>
        <p:nvGraphicFramePr>
          <p:cNvPr id="6" name="Chart">
            <a:extLst xmlns:a="http://schemas.openxmlformats.org/drawingml/2006/main">
              <a:ext uri="{FF2B5EF4-FFF2-40B4-BE49-F238E27FC236}">
                <a16:creationId xmlns:a16="http://schemas.microsoft.com/office/drawing/2014/main" id="{811E1B21-B9E7-4EFE-8C85-7BD055B04740}"/>
              </a:ext>
            </a:extLst>
          </p:cNvPr>
          <p:cNvGraphicFramePr/>
          <p:nvPr/>
        </p:nvGraphicFramePr>
        <p:xfrm>
          <a:off xmlns:a="http://schemas.openxmlformats.org/drawingml/2006/main" x="523875" y="2247900"/>
          <a:ext xmlns:a="http://schemas.openxmlformats.org/drawingml/2006/main" cx="11144250" cy="2962275"/>
        </p:xfrm>
        <a:graphic xmlns:a="http://schemas.openxmlformats.org/drawingml/2006/main">
          <a:graphicData uri="http://schemas.openxmlformats.org/drawingml/2006/chart">
            <c:chart xmlns:r="http://schemas.openxmlformats.org/officeDocument/2006/relationships" xmlns:c="http://schemas.openxmlformats.org/drawingml/2006/chart" r:id="Rf6d1ee766cfc4449"/>
          </a:graphicData>
        </a:graphic>
      </p:graphicFrame>
      <p:sp>
        <p:nvSpPr>
          <p:cNvPr id="7" name="">
            <a:extLst xmlns:a="http://schemas.openxmlformats.org/drawingml/2006/main">
              <a:ext uri="{FF2B5EF4-FFF2-40B4-BE49-F238E27FC236}">
                <a16:creationId xmlns:a16="http://schemas.microsoft.com/office/drawing/2014/main" id="{57423581-CD4E-4F41-9203-76922E85FB7E}"/>
              </a:ext>
            </a:extLst>
          </p:cNvPr>
          <p:cNvSpPr>
            <a:spLocks xmlns:a="http://schemas.openxmlformats.org/drawingml/2006/main" noGrp="1"/>
          </p:cNvSpPr>
          <p:nvPr/>
        </p:nvSpPr>
        <p:spPr>
          <a:xfrm xmlns:a="http://schemas.openxmlformats.org/drawingml/2006/main">
            <a:off x="590550" y="5257800"/>
            <a:ext cx="10953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171412"/>
                </a:solidFill>
                <a:latin typeface="Arial"/>
                <a:ea typeface="Arial"/>
                <a:cs typeface="Arial"/>
              </a:defRPr>
            </a:defPPr>
          </a:lstStyle>
          <a:p xmlns:a="http://schemas.openxmlformats.org/drawingml/2006/main">
            <a:pPr>
              <a:defRPr sz="1650" b="0">
                <a:solidFill>
                  <a:srgbClr val="171412"/>
                </a:solidFill>
                <a:latin typeface="Arial"/>
                <a:ea typeface="Arial"/>
                <a:cs typeface="Arial"/>
              </a:defRPr>
            </a:pPr>
            <a:r>
              <a:rPr sz="1650" b="0">
                <a:solidFill>
                  <a:srgbClr val="171412"/>
                </a:solidFill>
                <a:latin typeface="Arial"/>
                <a:ea typeface="Arial"/>
                <a:cs typeface="Arial"/>
              </a:rPr>
              <a:t>Units: 2,000 / 1,000 / 2,000 / 2,000 / 2,000 / 1,000</a:t>
            </a:r>
          </a:p>
        </p:txBody>
      </p:sp>
      <p:sp>
        <p:nvSpPr>
          <p:cNvPr id="8" name="">
            <a:extLst xmlns:a="http://schemas.openxmlformats.org/drawingml/2006/main">
              <a:ext uri="{FF2B5EF4-FFF2-40B4-BE49-F238E27FC236}">
                <a16:creationId xmlns:a16="http://schemas.microsoft.com/office/drawing/2014/main" id="{AF4707E3-2BD4-47A3-81D4-D139FE1080F3}"/>
              </a:ext>
            </a:extLst>
          </p:cNvPr>
          <p:cNvSpPr>
            <a:spLocks xmlns:a="http://schemas.openxmlformats.org/drawingml/2006/main" noGrp="1"/>
          </p:cNvSpPr>
          <p:nvPr/>
        </p:nvSpPr>
        <p:spPr>
          <a:xfrm xmlns:a="http://schemas.openxmlformats.org/drawingml/2006/main">
            <a:off x="590550" y="5543550"/>
            <a:ext cx="1095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175" b="0">
                <a:solidFill>
                  <a:srgbClr val="6C3ED9"/>
                </a:solidFill>
                <a:latin typeface="Impact"/>
                <a:ea typeface="Impact"/>
                <a:cs typeface="Impact"/>
              </a:defRPr>
            </a:defPPr>
          </a:lstStyle>
          <a:p xmlns:a="http://schemas.openxmlformats.org/drawingml/2006/main">
            <a:pPr>
              <a:defRPr sz="2175" b="0">
                <a:solidFill>
                  <a:srgbClr val="6C3ED9"/>
                </a:solidFill>
                <a:latin typeface="Impact"/>
                <a:ea typeface="Impact"/>
                <a:cs typeface="Impact"/>
              </a:defRPr>
            </a:pPr>
            <a:r>
              <a:rPr sz="2175" b="0">
                <a:solidFill>
                  <a:srgbClr val="6C3ED9"/>
                </a:solidFill>
                <a:latin typeface="Impact"/>
                <a:ea typeface="Impact"/>
                <a:cs typeface="Impact"/>
              </a:rPr>
              <a:t>$1.55m NFT funding + $150k equity = $1.7m total</a:t>
            </a:r>
          </a:p>
        </p:txBody>
      </p:sp>
      <p:sp>
        <p:nvSpPr>
          <p:cNvPr id="9" name="">
            <a:extLst xmlns:a="http://schemas.openxmlformats.org/drawingml/2006/main">
              <a:ext uri="{FF2B5EF4-FFF2-40B4-BE49-F238E27FC236}">
                <a16:creationId xmlns:a16="http://schemas.microsoft.com/office/drawing/2014/main" id="{CECCD009-5D5B-47A5-902B-FA9FC51F61CE}"/>
              </a:ext>
            </a:extLst>
          </p:cNvPr>
          <p:cNvSpPr>
            <a:spLocks xmlns:a="http://schemas.openxmlformats.org/drawingml/2006/main" noGrp="1"/>
          </p:cNvSpPr>
          <p:nvPr/>
        </p:nvSpPr>
        <p:spPr>
          <a:xfrm xmlns:a="http://schemas.openxmlformats.org/drawingml/2006/main">
            <a:off x="552450" y="5953125"/>
            <a:ext cx="10287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200" b="0">
                <a:solidFill>
                  <a:srgbClr val="655F59"/>
                </a:solidFill>
                <a:latin typeface="Arial"/>
                <a:ea typeface="Arial"/>
                <a:cs typeface="Arial"/>
              </a:defRPr>
            </a:defPPr>
          </a:lstStyle>
          <a:p xmlns:a="http://schemas.openxmlformats.org/drawingml/2006/main">
            <a:pPr>
              <a:defRPr sz="1200" b="0">
                <a:solidFill>
                  <a:srgbClr val="655F59"/>
                </a:solidFill>
                <a:latin typeface="Arial"/>
                <a:ea typeface="Arial"/>
                <a:cs typeface="Arial"/>
              </a:defRPr>
            </a:pPr>
            <a:r>
              <a:rPr sz="1200" b="0">
                <a:solidFill>
                  <a:srgbClr val="655F59"/>
                </a:solidFill>
                <a:latin typeface="Arial"/>
                <a:ea typeface="Arial"/>
                <a:cs typeface="Arial"/>
              </a:rPr>
              <a:t>USD price plan. At $100/SOL: 0.75–2.50 SOL. Equal NFT profit rights; no automatic company shares. Later tiers need demand evidence.</a:t>
            </a:r>
          </a:p>
        </p:txBody>
      </p:sp>
    </p:spTree>
    <p:extLst>
      <p:ext uri="{BB962C8B-B14F-4D97-AF65-F5344CB8AC3E}">
        <p14:creationId xmlns:p14="http://schemas.microsoft.com/office/powerpoint/2010/main" val="553849917"/>
      </p:ext>
    </p:extLst>
  </p:cSld>
</p:sld>
</file>

<file path=ppt/slides/slide14.xml><?xml version="1.0" encoding="utf-8"?>
<p:sld xmlns:p="http://schemas.openxmlformats.org/presentationml/2006/main">
  <p:cSld>
    <p:bg>
      <p:bgPr>
        <a:solidFill xmlns:a="http://schemas.openxmlformats.org/drawingml/2006/main">
          <a:srgbClr val="23132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A427A74-C7E8-4A7B-90AD-03000B85AC69}"/>
              </a:ext>
            </a:extLst>
          </p:cNvPr>
          <p:cNvSpPr>
            <a:spLocks xmlns:a="http://schemas.openxmlformats.org/drawingml/2006/main" noGrp="1"/>
          </p:cNvSpPr>
          <p:nvPr/>
        </p:nvSpPr>
        <p:spPr>
          <a:xfrm xmlns:a="http://schemas.openxmlformats.org/drawingml/2006/main">
            <a:off x="552450" y="257175"/>
            <a:ext cx="228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F3EFDF"/>
                </a:solidFill>
                <a:latin typeface="Arial"/>
                <a:ea typeface="Arial"/>
                <a:cs typeface="Arial"/>
              </a:defRPr>
            </a:defPPr>
          </a:lstStyle>
          <a:p xmlns:a="http://schemas.openxmlformats.org/drawingml/2006/main">
            <a:pPr>
              <a:defRPr sz="1650" b="1">
                <a:solidFill>
                  <a:srgbClr val="F3EFDF"/>
                </a:solidFill>
                <a:latin typeface="Arial"/>
                <a:ea typeface="Arial"/>
                <a:cs typeface="Arial"/>
              </a:defRPr>
            </a:pPr>
            <a:r>
              <a:rPr sz="1650" b="1">
                <a:solidFill>
                  <a:srgbClr val="F3EFDF"/>
                </a:solidFill>
                <a:latin typeface="Arial"/>
                <a:ea typeface="Arial"/>
                <a:cs typeface="Arial"/>
              </a:rPr>
              <a:t>SCHALLERN</a:t>
            </a:r>
          </a:p>
        </p:txBody>
      </p:sp>
      <p:sp>
        <p:nvSpPr>
          <p:cNvPr id="2" name="">
            <a:extLst xmlns:a="http://schemas.openxmlformats.org/drawingml/2006/main">
              <a:ext uri="{FF2B5EF4-FFF2-40B4-BE49-F238E27FC236}">
                <a16:creationId xmlns:a16="http://schemas.microsoft.com/office/drawing/2014/main" id="{E46B2C37-F0FF-4DA5-874E-8FC6E7ED72F1}"/>
              </a:ext>
            </a:extLst>
          </p:cNvPr>
          <p:cNvSpPr>
            <a:spLocks xmlns:a="http://schemas.openxmlformats.org/drawingml/2006/main" noGrp="1"/>
          </p:cNvSpPr>
          <p:nvPr/>
        </p:nvSpPr>
        <p:spPr>
          <a:xfrm xmlns:a="http://schemas.openxmlformats.org/drawingml/2006/main">
            <a:off x="6858000" y="266700"/>
            <a:ext cx="4781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975" b="1">
                <a:solidFill>
                  <a:srgbClr val="F3EFDF"/>
                </a:solidFill>
                <a:latin typeface="Arial"/>
                <a:ea typeface="Arial"/>
                <a:cs typeface="Arial"/>
              </a:defRPr>
            </a:defPPr>
          </a:lstStyle>
          <a:p xmlns:a="http://schemas.openxmlformats.org/drawingml/2006/main">
            <a:pPr>
              <a:defRPr sz="975" b="1">
                <a:solidFill>
                  <a:srgbClr val="F3EFDF"/>
                </a:solidFill>
                <a:latin typeface="Arial"/>
                <a:ea typeface="Arial"/>
                <a:cs typeface="Arial"/>
              </a:defRPr>
            </a:pPr>
            <a:r>
              <a:rPr sz="975" b="1">
                <a:solidFill>
                  <a:srgbClr val="F3EFDF"/>
                </a:solidFill>
                <a:latin typeface="Arial"/>
                <a:ea typeface="Arial"/>
                <a:cs typeface="Arial"/>
              </a:rPr>
              <a:t>APPENDIX 02 / PRIVATE DISCUSSION</a:t>
            </a:r>
          </a:p>
        </p:txBody>
      </p:sp>
      <p:sp>
        <p:nvSpPr>
          <p:cNvPr id="3" name="">
            <a:extLst xmlns:a="http://schemas.openxmlformats.org/drawingml/2006/main">
              <a:ext uri="{FF2B5EF4-FFF2-40B4-BE49-F238E27FC236}">
                <a16:creationId xmlns:a16="http://schemas.microsoft.com/office/drawing/2014/main" id="{06BEFE32-C698-4241-A409-E4C707AB574D}"/>
              </a:ext>
            </a:extLst>
          </p:cNvPr>
          <p:cNvSpPr>
            <a:spLocks xmlns:a="http://schemas.openxmlformats.org/drawingml/2006/main" noGrp="1"/>
          </p:cNvSpPr>
          <p:nvPr/>
        </p:nvSpPr>
        <p:spPr>
          <a:xfrm xmlns:a="http://schemas.openxmlformats.org/drawingml/2006/main">
            <a:off x="552450" y="742950"/>
            <a:ext cx="11087100" cy="9525"/>
          </a:xfrm>
          <a:prstGeom xmlns:a="http://schemas.openxmlformats.org/drawingml/2006/main" prst="rect">
            <a:avLst/>
          </a:prstGeom>
          <a:solidFill xmlns:a="http://schemas.openxmlformats.org/drawingml/2006/main">
            <a:srgbClr val="F3EFDF"/>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F8F4427-E8DC-412D-AE18-49F5DA1CBC2D}"/>
              </a:ext>
            </a:extLst>
          </p:cNvPr>
          <p:cNvSpPr>
            <a:spLocks xmlns:a="http://schemas.openxmlformats.org/drawingml/2006/main" noGrp="1"/>
          </p:cNvSpPr>
          <p:nvPr/>
        </p:nvSpPr>
        <p:spPr>
          <a:xfrm xmlns:a="http://schemas.openxmlformats.org/drawingml/2006/main">
            <a:off x="11049000" y="6400800"/>
            <a:ext cx="5905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125" b="1">
                <a:solidFill>
                  <a:srgbClr val="F3EFDF"/>
                </a:solidFill>
                <a:latin typeface="Arial"/>
                <a:ea typeface="Arial"/>
                <a:cs typeface="Arial"/>
              </a:defRPr>
            </a:defPPr>
          </a:lstStyle>
          <a:p xmlns:a="http://schemas.openxmlformats.org/drawingml/2006/main">
            <a:pPr>
              <a:defRPr sz="1125" b="1">
                <a:solidFill>
                  <a:srgbClr val="F3EFDF"/>
                </a:solidFill>
                <a:latin typeface="Arial"/>
                <a:ea typeface="Arial"/>
                <a:cs typeface="Arial"/>
              </a:defRPr>
            </a:pPr>
            <a:r>
              <a:rPr sz="1125" b="1">
                <a:solidFill>
                  <a:srgbClr val="F3EFDF"/>
                </a:solidFill>
                <a:latin typeface="Arial"/>
                <a:ea typeface="Arial"/>
                <a:cs typeface="Arial"/>
              </a:rPr>
              <a:t>14</a:t>
            </a:r>
          </a:p>
        </p:txBody>
      </p:sp>
      <p:sp>
        <p:nvSpPr>
          <p:cNvPr id="5" name="">
            <a:extLst xmlns:a="http://schemas.openxmlformats.org/drawingml/2006/main">
              <a:ext uri="{FF2B5EF4-FFF2-40B4-BE49-F238E27FC236}">
                <a16:creationId xmlns:a16="http://schemas.microsoft.com/office/drawing/2014/main" id="{7E1D8125-D9E8-4F5A-88CF-57734E0A3832}"/>
              </a:ext>
            </a:extLst>
          </p:cNvPr>
          <p:cNvSpPr>
            <a:spLocks xmlns:a="http://schemas.openxmlformats.org/drawingml/2006/main" noGrp="1"/>
          </p:cNvSpPr>
          <p:nvPr/>
        </p:nvSpPr>
        <p:spPr>
          <a:xfrm xmlns:a="http://schemas.openxmlformats.org/drawingml/2006/main">
            <a:off x="552450" y="981075"/>
            <a:ext cx="110871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4725" b="0">
                <a:solidFill>
                  <a:srgbClr val="F4B581"/>
                </a:solidFill>
                <a:latin typeface="Impact"/>
                <a:ea typeface="Impact"/>
                <a:cs typeface="Impact"/>
              </a:defRPr>
            </a:defPPr>
          </a:lstStyle>
          <a:p xmlns:a="http://schemas.openxmlformats.org/drawingml/2006/main">
            <a:pPr>
              <a:defRPr sz="4725" b="0">
                <a:solidFill>
                  <a:srgbClr val="F4B581"/>
                </a:solidFill>
                <a:latin typeface="Impact"/>
                <a:ea typeface="Impact"/>
                <a:cs typeface="Impact"/>
              </a:defRPr>
            </a:pPr>
            <a:r>
              <a:rPr sz="4725" b="0">
                <a:solidFill>
                  <a:srgbClr val="F4B581"/>
                </a:solidFill>
                <a:latin typeface="Impact"/>
                <a:ea typeface="Impact"/>
                <a:cs typeface="Impact"/>
              </a:rPr>
              <a:t>TWO RIGHTS. ONE PROPOSAL.</a:t>
            </a:r>
          </a:p>
        </p:txBody>
      </p:sp>
      <p:graphicFrame>
        <p:nvGraphicFramePr>
          <p:cNvPr id="6" name="">
            <a:extLst xmlns:a="http://schemas.openxmlformats.org/drawingml/2006/main">
              <a:ext uri="{FF2B5EF4-FFF2-40B4-BE49-F238E27FC236}">
                <a16:creationId xmlns:a16="http://schemas.microsoft.com/office/drawing/2014/main" id="{4BD303EB-8FF8-4114-A56B-5CDAC5452B15}"/>
              </a:ext>
            </a:extLst>
          </p:cNvPr>
          <p:cNvGraphicFramePr/>
          <p:nvPr/>
        </p:nvGraphicFramePr>
        <p:xfrm>
          <a:off xmlns:a="http://schemas.openxmlformats.org/drawingml/2006/main" x="552450" y="2133600"/>
          <a:ext xmlns:a="http://schemas.openxmlformats.org/drawingml/2006/main" cx="11087100" cy="3114675"/>
        </p:xfrm>
        <a:graphic xmlns:a="http://schemas.openxmlformats.org/drawingml/2006/main">
          <a:graphicData uri="http://schemas.openxmlformats.org/drawingml/2006/table">
            <a:tbl>
              <a:tblPr/>
              <a:tblGrid>
                <a:gridCol w="3524250"/>
                <a:gridCol w="2905125"/>
                <a:gridCol w="1619250"/>
                <a:gridCol w="3038475"/>
              </a:tblGrid>
              <a:tr h="519113">
                <a:tc>
                  <a:txBody>
                    <a:bodyPr/>
                    <a:lstStyle/>
                    <a:p>
                      <a:r>
                        <a:rPr sz="1575" b="1">
                          <a:solidFill>
                            <a:srgbClr val="F3EFDF"/>
                          </a:solidFill>
                          <a:latin typeface="Arial"/>
                          <a:ea typeface="Arial"/>
                          <a:cs typeface="Arial"/>
                        </a:rPr>
                        <a:t>Budget</a:t>
                      </a:r>
                    </a:p>
                  </a:txBody>
                  <a:tcPr marL="91440" marR="91440" marT="45720" marB="45720">
                    <a:lnL w="9525">
                      <a:solidFill>
                        <a:srgbClr val="674A61"/>
                      </a:solidFill>
                      <a:prstDash val="solid"/>
                    </a:lnL>
                    <a:lnR w="9525">
                      <a:solidFill>
                        <a:srgbClr val="674A61"/>
                      </a:solidFill>
                      <a:prstDash val="solid"/>
                    </a:lnR>
                    <a:lnT w="9525">
                      <a:solidFill>
                        <a:srgbClr val="674A61"/>
                      </a:solidFill>
                      <a:prstDash val="solid"/>
                    </a:lnT>
                    <a:lnB w="9525">
                      <a:solidFill>
                        <a:srgbClr val="674A61"/>
                      </a:solidFill>
                      <a:prstDash val="solid"/>
                    </a:lnB>
                    <a:solidFill>
                      <a:srgbClr val="40263F"/>
                    </a:solidFill>
                  </a:tcPr>
                </a:tc>
                <a:tc>
                  <a:txBody>
                    <a:bodyPr/>
                    <a:lstStyle/>
                    <a:p>
                      <a:r>
                        <a:rPr sz="1575" b="1">
                          <a:solidFill>
                            <a:srgbClr val="F3EFDF"/>
                          </a:solidFill>
                          <a:latin typeface="Arial"/>
                          <a:ea typeface="Arial"/>
                          <a:cs typeface="Arial"/>
                        </a:rPr>
                        <a:t>Company capital</a:t>
                      </a:r>
                    </a:p>
                  </a:txBody>
                  <a:tcPr marL="91440" marR="91440" marT="45720" marB="45720">
                    <a:lnR w="9525">
                      <a:solidFill>
                        <a:srgbClr val="674A61"/>
                      </a:solidFill>
                      <a:prstDash val="solid"/>
                    </a:lnR>
                    <a:lnT w="9525">
                      <a:solidFill>
                        <a:srgbClr val="674A61"/>
                      </a:solidFill>
                      <a:prstDash val="solid"/>
                    </a:lnT>
                    <a:lnB w="9525">
                      <a:solidFill>
                        <a:srgbClr val="674A61"/>
                      </a:solidFill>
                      <a:prstDash val="solid"/>
                    </a:lnB>
                    <a:solidFill>
                      <a:srgbClr val="40263F"/>
                    </a:solidFill>
                  </a:tcPr>
                </a:tc>
                <a:tc>
                  <a:txBody>
                    <a:bodyPr/>
                    <a:lstStyle/>
                    <a:p>
                      <a:r>
                        <a:rPr sz="1575" b="1">
                          <a:solidFill>
                            <a:srgbClr val="F3EFDF"/>
                          </a:solidFill>
                          <a:latin typeface="Arial"/>
                          <a:ea typeface="Arial"/>
                          <a:cs typeface="Arial"/>
                        </a:rPr>
                        <a:t>NFTs</a:t>
                      </a:r>
                    </a:p>
                  </a:txBody>
                  <a:tcPr marL="91440" marR="91440" marT="45720" marB="45720">
                    <a:lnR w="9525">
                      <a:solidFill>
                        <a:srgbClr val="674A61"/>
                      </a:solidFill>
                      <a:prstDash val="solid"/>
                    </a:lnR>
                    <a:lnT w="9525">
                      <a:solidFill>
                        <a:srgbClr val="674A61"/>
                      </a:solidFill>
                      <a:prstDash val="solid"/>
                    </a:lnT>
                    <a:lnB w="9525">
                      <a:solidFill>
                        <a:srgbClr val="674A61"/>
                      </a:solidFill>
                      <a:prstDash val="solid"/>
                    </a:lnB>
                    <a:solidFill>
                      <a:srgbClr val="40263F"/>
                    </a:solidFill>
                  </a:tcPr>
                </a:tc>
                <a:tc>
                  <a:txBody>
                    <a:bodyPr/>
                    <a:lstStyle/>
                    <a:p>
                      <a:r>
                        <a:rPr sz="1575" b="1">
                          <a:solidFill>
                            <a:srgbClr val="F4B581"/>
                          </a:solidFill>
                          <a:latin typeface="Arial"/>
                          <a:ea typeface="Arial"/>
                          <a:cs typeface="Arial"/>
                        </a:rPr>
                        <a:t>Company stake</a:t>
                      </a:r>
                    </a:p>
                  </a:txBody>
                  <a:tcPr marL="91440" marR="91440" marT="45720" marB="45720">
                    <a:lnR w="9525">
                      <a:solidFill>
                        <a:srgbClr val="674A61"/>
                      </a:solidFill>
                      <a:prstDash val="solid"/>
                    </a:lnR>
                    <a:lnT w="9525">
                      <a:solidFill>
                        <a:srgbClr val="674A61"/>
                      </a:solidFill>
                      <a:prstDash val="solid"/>
                    </a:lnT>
                    <a:lnB w="9525">
                      <a:solidFill>
                        <a:srgbClr val="674A61"/>
                      </a:solidFill>
                      <a:prstDash val="solid"/>
                    </a:lnB>
                    <a:solidFill>
                      <a:srgbClr val="40263F"/>
                    </a:solidFill>
                  </a:tcPr>
                </a:tc>
              </a:tr>
              <a:tr h="519113">
                <a:tc>
                  <a:txBody>
                    <a:bodyPr/>
                    <a:lstStyle/>
                    <a:p>
                      <a:r>
                        <a:rPr sz="1950" b="0">
                          <a:solidFill>
                            <a:srgbClr val="F3EFDF"/>
                          </a:solidFill>
                          <a:latin typeface="Arial"/>
                          <a:ea typeface="Arial"/>
                          <a:cs typeface="Arial"/>
                        </a:rPr>
                        <a:t>Entry €20,000</a:t>
                      </a:r>
                    </a:p>
                  </a:txBody>
                  <a:tcPr marL="91440" marR="91440" marT="45720" marB="45720">
                    <a:lnL w="9525">
                      <a:solidFill>
                        <a:srgbClr val="674A61"/>
                      </a:solidFill>
                      <a:prstDash val="solid"/>
                    </a:lnL>
                    <a:lnR w="9525">
                      <a:solidFill>
                        <a:srgbClr val="674A61"/>
                      </a:solidFill>
                      <a:prstDash val="solid"/>
                    </a:lnR>
                    <a:lnB w="9525">
                      <a:solidFill>
                        <a:srgbClr val="674A61"/>
                      </a:solidFill>
                      <a:prstDash val="solid"/>
                    </a:lnB>
                    <a:solidFill>
                      <a:srgbClr val="231329"/>
                    </a:solidFill>
                  </a:tcPr>
                </a:tc>
                <a:tc>
                  <a:txBody>
                    <a:bodyPr/>
                    <a:lstStyle/>
                    <a:p>
                      <a:r>
                        <a:rPr sz="1950" b="0">
                          <a:solidFill>
                            <a:srgbClr val="F3EFDF"/>
                          </a:solidFill>
                          <a:latin typeface="Arial"/>
                          <a:ea typeface="Arial"/>
                          <a:cs typeface="Arial"/>
                        </a:rPr>
                        <a:t>€10,000</a:t>
                      </a:r>
                    </a:p>
                  </a:txBody>
                  <a:tcPr marL="91440" marR="91440" marT="45720" marB="45720">
                    <a:lnR w="9525">
                      <a:solidFill>
                        <a:srgbClr val="674A61"/>
                      </a:solidFill>
                      <a:prstDash val="solid"/>
                    </a:lnR>
                    <a:lnB w="9525">
                      <a:solidFill>
                        <a:srgbClr val="674A61"/>
                      </a:solidFill>
                      <a:prstDash val="solid"/>
                    </a:lnB>
                    <a:solidFill>
                      <a:srgbClr val="231329"/>
                    </a:solidFill>
                  </a:tcPr>
                </a:tc>
                <a:tc>
                  <a:txBody>
                    <a:bodyPr/>
                    <a:lstStyle/>
                    <a:p>
                      <a:r>
                        <a:rPr sz="1950" b="0">
                          <a:solidFill>
                            <a:srgbClr val="F3EFDF"/>
                          </a:solidFill>
                          <a:latin typeface="Arial"/>
                          <a:ea typeface="Arial"/>
                          <a:cs typeface="Arial"/>
                        </a:rPr>
                        <a:t>146</a:t>
                      </a:r>
                    </a:p>
                  </a:txBody>
                  <a:tcPr marL="91440" marR="91440" marT="45720" marB="45720">
                    <a:lnR w="9525">
                      <a:solidFill>
                        <a:srgbClr val="674A61"/>
                      </a:solidFill>
                      <a:prstDash val="solid"/>
                    </a:lnR>
                    <a:lnB w="9525">
                      <a:solidFill>
                        <a:srgbClr val="674A61"/>
                      </a:solidFill>
                      <a:prstDash val="solid"/>
                    </a:lnB>
                    <a:solidFill>
                      <a:srgbClr val="231329"/>
                    </a:solidFill>
                  </a:tcPr>
                </a:tc>
                <a:tc>
                  <a:txBody>
                    <a:bodyPr/>
                    <a:lstStyle/>
                    <a:p>
                      <a:r>
                        <a:rPr sz="1950" b="1">
                          <a:solidFill>
                            <a:srgbClr val="F4B581"/>
                          </a:solidFill>
                          <a:latin typeface="Arial"/>
                          <a:ea typeface="Arial"/>
                          <a:cs typeface="Arial"/>
                        </a:rPr>
                        <a:t>1.00%</a:t>
                      </a:r>
                    </a:p>
                  </a:txBody>
                  <a:tcPr marL="91440" marR="91440" marT="45720" marB="45720">
                    <a:lnR w="9525">
                      <a:solidFill>
                        <a:srgbClr val="674A61"/>
                      </a:solidFill>
                      <a:prstDash val="solid"/>
                    </a:lnR>
                    <a:lnB w="9525">
                      <a:solidFill>
                        <a:srgbClr val="674A61"/>
                      </a:solidFill>
                      <a:prstDash val="solid"/>
                    </a:lnB>
                    <a:solidFill>
                      <a:srgbClr val="231329"/>
                    </a:solidFill>
                  </a:tcPr>
                </a:tc>
              </a:tr>
              <a:tr h="519113">
                <a:tc>
                  <a:txBody>
                    <a:bodyPr/>
                    <a:lstStyle/>
                    <a:p>
                      <a:r>
                        <a:rPr sz="1950" b="0">
                          <a:solidFill>
                            <a:srgbClr val="F3EFDF"/>
                          </a:solidFill>
                          <a:latin typeface="Arial"/>
                          <a:ea typeface="Arial"/>
                          <a:cs typeface="Arial"/>
                        </a:rPr>
                        <a:t>Bronze €25,000</a:t>
                      </a:r>
                    </a:p>
                  </a:txBody>
                  <a:tcPr marL="91440" marR="91440" marT="45720" marB="45720">
                    <a:lnL w="9525">
                      <a:solidFill>
                        <a:srgbClr val="674A61"/>
                      </a:solidFill>
                      <a:prstDash val="solid"/>
                    </a:lnL>
                    <a:lnR w="9525">
                      <a:solidFill>
                        <a:srgbClr val="674A61"/>
                      </a:solidFill>
                      <a:prstDash val="solid"/>
                    </a:lnR>
                    <a:lnB w="9525">
                      <a:solidFill>
                        <a:srgbClr val="674A61"/>
                      </a:solidFill>
                      <a:prstDash val="solid"/>
                    </a:lnB>
                    <a:solidFill>
                      <a:srgbClr val="231329"/>
                    </a:solidFill>
                  </a:tcPr>
                </a:tc>
                <a:tc>
                  <a:txBody>
                    <a:bodyPr/>
                    <a:lstStyle/>
                    <a:p>
                      <a:r>
                        <a:rPr sz="1950" b="0">
                          <a:solidFill>
                            <a:srgbClr val="F3EFDF"/>
                          </a:solidFill>
                          <a:latin typeface="Arial"/>
                          <a:ea typeface="Arial"/>
                          <a:cs typeface="Arial"/>
                        </a:rPr>
                        <a:t>€12,500</a:t>
                      </a:r>
                    </a:p>
                  </a:txBody>
                  <a:tcPr marL="91440" marR="91440" marT="45720" marB="45720">
                    <a:lnR w="9525">
                      <a:solidFill>
                        <a:srgbClr val="674A61"/>
                      </a:solidFill>
                      <a:prstDash val="solid"/>
                    </a:lnR>
                    <a:lnB w="9525">
                      <a:solidFill>
                        <a:srgbClr val="674A61"/>
                      </a:solidFill>
                      <a:prstDash val="solid"/>
                    </a:lnB>
                    <a:solidFill>
                      <a:srgbClr val="231329"/>
                    </a:solidFill>
                  </a:tcPr>
                </a:tc>
                <a:tc>
                  <a:txBody>
                    <a:bodyPr/>
                    <a:lstStyle/>
                    <a:p>
                      <a:r>
                        <a:rPr sz="1950" b="0">
                          <a:solidFill>
                            <a:srgbClr val="F3EFDF"/>
                          </a:solidFill>
                          <a:latin typeface="Arial"/>
                          <a:ea typeface="Arial"/>
                          <a:cs typeface="Arial"/>
                        </a:rPr>
                        <a:t>183</a:t>
                      </a:r>
                    </a:p>
                  </a:txBody>
                  <a:tcPr marL="91440" marR="91440" marT="45720" marB="45720">
                    <a:lnR w="9525">
                      <a:solidFill>
                        <a:srgbClr val="674A61"/>
                      </a:solidFill>
                      <a:prstDash val="solid"/>
                    </a:lnR>
                    <a:lnB w="9525">
                      <a:solidFill>
                        <a:srgbClr val="674A61"/>
                      </a:solidFill>
                      <a:prstDash val="solid"/>
                    </a:lnB>
                    <a:solidFill>
                      <a:srgbClr val="231329"/>
                    </a:solidFill>
                  </a:tcPr>
                </a:tc>
                <a:tc>
                  <a:txBody>
                    <a:bodyPr/>
                    <a:lstStyle/>
                    <a:p>
                      <a:r>
                        <a:rPr sz="1950" b="1">
                          <a:solidFill>
                            <a:srgbClr val="F4B581"/>
                          </a:solidFill>
                          <a:latin typeface="Arial"/>
                          <a:ea typeface="Arial"/>
                          <a:cs typeface="Arial"/>
                        </a:rPr>
                        <a:t>1.25%</a:t>
                      </a:r>
                    </a:p>
                  </a:txBody>
                  <a:tcPr marL="91440" marR="91440" marT="45720" marB="45720">
                    <a:lnR w="9525">
                      <a:solidFill>
                        <a:srgbClr val="674A61"/>
                      </a:solidFill>
                      <a:prstDash val="solid"/>
                    </a:lnR>
                    <a:lnB w="9525">
                      <a:solidFill>
                        <a:srgbClr val="674A61"/>
                      </a:solidFill>
                      <a:prstDash val="solid"/>
                    </a:lnB>
                    <a:solidFill>
                      <a:srgbClr val="231329"/>
                    </a:solidFill>
                  </a:tcPr>
                </a:tc>
              </a:tr>
              <a:tr h="519113">
                <a:tc>
                  <a:txBody>
                    <a:bodyPr/>
                    <a:lstStyle/>
                    <a:p>
                      <a:r>
                        <a:rPr sz="1950" b="0">
                          <a:solidFill>
                            <a:srgbClr val="F3EFDF"/>
                          </a:solidFill>
                          <a:latin typeface="Arial"/>
                          <a:ea typeface="Arial"/>
                          <a:cs typeface="Arial"/>
                        </a:rPr>
                        <a:t>Silver €50,000</a:t>
                      </a:r>
                    </a:p>
                  </a:txBody>
                  <a:tcPr marL="91440" marR="91440" marT="45720" marB="45720">
                    <a:lnL w="9525">
                      <a:solidFill>
                        <a:srgbClr val="674A61"/>
                      </a:solidFill>
                      <a:prstDash val="solid"/>
                    </a:lnL>
                    <a:lnR w="9525">
                      <a:solidFill>
                        <a:srgbClr val="674A61"/>
                      </a:solidFill>
                      <a:prstDash val="solid"/>
                    </a:lnR>
                    <a:lnB w="9525">
                      <a:solidFill>
                        <a:srgbClr val="674A61"/>
                      </a:solidFill>
                      <a:prstDash val="solid"/>
                    </a:lnB>
                    <a:solidFill>
                      <a:srgbClr val="231329"/>
                    </a:solidFill>
                  </a:tcPr>
                </a:tc>
                <a:tc>
                  <a:txBody>
                    <a:bodyPr/>
                    <a:lstStyle/>
                    <a:p>
                      <a:r>
                        <a:rPr sz="1950" b="0">
                          <a:solidFill>
                            <a:srgbClr val="F3EFDF"/>
                          </a:solidFill>
                          <a:latin typeface="Arial"/>
                          <a:ea typeface="Arial"/>
                          <a:cs typeface="Arial"/>
                        </a:rPr>
                        <a:t>€25,000</a:t>
                      </a:r>
                    </a:p>
                  </a:txBody>
                  <a:tcPr marL="91440" marR="91440" marT="45720" marB="45720">
                    <a:lnR w="9525">
                      <a:solidFill>
                        <a:srgbClr val="674A61"/>
                      </a:solidFill>
                      <a:prstDash val="solid"/>
                    </a:lnR>
                    <a:lnB w="9525">
                      <a:solidFill>
                        <a:srgbClr val="674A61"/>
                      </a:solidFill>
                      <a:prstDash val="solid"/>
                    </a:lnB>
                    <a:solidFill>
                      <a:srgbClr val="231329"/>
                    </a:solidFill>
                  </a:tcPr>
                </a:tc>
                <a:tc>
                  <a:txBody>
                    <a:bodyPr/>
                    <a:lstStyle/>
                    <a:p>
                      <a:r>
                        <a:rPr sz="1950" b="0">
                          <a:solidFill>
                            <a:srgbClr val="F3EFDF"/>
                          </a:solidFill>
                          <a:latin typeface="Arial"/>
                          <a:ea typeface="Arial"/>
                          <a:cs typeface="Arial"/>
                        </a:rPr>
                        <a:t>366</a:t>
                      </a:r>
                    </a:p>
                  </a:txBody>
                  <a:tcPr marL="91440" marR="91440" marT="45720" marB="45720">
                    <a:lnR w="9525">
                      <a:solidFill>
                        <a:srgbClr val="674A61"/>
                      </a:solidFill>
                      <a:prstDash val="solid"/>
                    </a:lnR>
                    <a:lnB w="9525">
                      <a:solidFill>
                        <a:srgbClr val="674A61"/>
                      </a:solidFill>
                      <a:prstDash val="solid"/>
                    </a:lnB>
                    <a:solidFill>
                      <a:srgbClr val="231329"/>
                    </a:solidFill>
                  </a:tcPr>
                </a:tc>
                <a:tc>
                  <a:txBody>
                    <a:bodyPr/>
                    <a:lstStyle/>
                    <a:p>
                      <a:r>
                        <a:rPr sz="1950" b="1">
                          <a:solidFill>
                            <a:srgbClr val="F4B581"/>
                          </a:solidFill>
                          <a:latin typeface="Arial"/>
                          <a:ea typeface="Arial"/>
                          <a:cs typeface="Arial"/>
                        </a:rPr>
                        <a:t>2.50%</a:t>
                      </a:r>
                    </a:p>
                  </a:txBody>
                  <a:tcPr marL="91440" marR="91440" marT="45720" marB="45720">
                    <a:lnR w="9525">
                      <a:solidFill>
                        <a:srgbClr val="674A61"/>
                      </a:solidFill>
                      <a:prstDash val="solid"/>
                    </a:lnR>
                    <a:lnB w="9525">
                      <a:solidFill>
                        <a:srgbClr val="674A61"/>
                      </a:solidFill>
                      <a:prstDash val="solid"/>
                    </a:lnB>
                    <a:solidFill>
                      <a:srgbClr val="231329"/>
                    </a:solidFill>
                  </a:tcPr>
                </a:tc>
              </a:tr>
              <a:tr h="519113">
                <a:tc>
                  <a:txBody>
                    <a:bodyPr/>
                    <a:lstStyle/>
                    <a:p>
                      <a:r>
                        <a:rPr sz="1950" b="0">
                          <a:solidFill>
                            <a:srgbClr val="F3EFDF"/>
                          </a:solidFill>
                          <a:latin typeface="Arial"/>
                          <a:ea typeface="Arial"/>
                          <a:cs typeface="Arial"/>
                        </a:rPr>
                        <a:t>Gold €100,000</a:t>
                      </a:r>
                    </a:p>
                  </a:txBody>
                  <a:tcPr marL="91440" marR="91440" marT="45720" marB="45720">
                    <a:lnL w="9525">
                      <a:solidFill>
                        <a:srgbClr val="674A61"/>
                      </a:solidFill>
                      <a:prstDash val="solid"/>
                    </a:lnL>
                    <a:lnR w="9525">
                      <a:solidFill>
                        <a:srgbClr val="674A61"/>
                      </a:solidFill>
                      <a:prstDash val="solid"/>
                    </a:lnR>
                    <a:lnB w="9525">
                      <a:solidFill>
                        <a:srgbClr val="674A61"/>
                      </a:solidFill>
                      <a:prstDash val="solid"/>
                    </a:lnB>
                    <a:solidFill>
                      <a:srgbClr val="231329"/>
                    </a:solidFill>
                  </a:tcPr>
                </a:tc>
                <a:tc>
                  <a:txBody>
                    <a:bodyPr/>
                    <a:lstStyle/>
                    <a:p>
                      <a:r>
                        <a:rPr sz="1950" b="0">
                          <a:solidFill>
                            <a:srgbClr val="F3EFDF"/>
                          </a:solidFill>
                          <a:latin typeface="Arial"/>
                          <a:ea typeface="Arial"/>
                          <a:cs typeface="Arial"/>
                        </a:rPr>
                        <a:t>€50,000</a:t>
                      </a:r>
                    </a:p>
                  </a:txBody>
                  <a:tcPr marL="91440" marR="91440" marT="45720" marB="45720">
                    <a:lnR w="9525">
                      <a:solidFill>
                        <a:srgbClr val="674A61"/>
                      </a:solidFill>
                      <a:prstDash val="solid"/>
                    </a:lnR>
                    <a:lnB w="9525">
                      <a:solidFill>
                        <a:srgbClr val="674A61"/>
                      </a:solidFill>
                      <a:prstDash val="solid"/>
                    </a:lnB>
                    <a:solidFill>
                      <a:srgbClr val="231329"/>
                    </a:solidFill>
                  </a:tcPr>
                </a:tc>
                <a:tc>
                  <a:txBody>
                    <a:bodyPr/>
                    <a:lstStyle/>
                    <a:p>
                      <a:r>
                        <a:rPr sz="1950" b="0">
                          <a:solidFill>
                            <a:srgbClr val="F3EFDF"/>
                          </a:solidFill>
                          <a:latin typeface="Arial"/>
                          <a:ea typeface="Arial"/>
                          <a:cs typeface="Arial"/>
                        </a:rPr>
                        <a:t>733</a:t>
                      </a:r>
                    </a:p>
                  </a:txBody>
                  <a:tcPr marL="91440" marR="91440" marT="45720" marB="45720">
                    <a:lnR w="9525">
                      <a:solidFill>
                        <a:srgbClr val="674A61"/>
                      </a:solidFill>
                      <a:prstDash val="solid"/>
                    </a:lnR>
                    <a:lnB w="9525">
                      <a:solidFill>
                        <a:srgbClr val="674A61"/>
                      </a:solidFill>
                      <a:prstDash val="solid"/>
                    </a:lnB>
                    <a:solidFill>
                      <a:srgbClr val="231329"/>
                    </a:solidFill>
                  </a:tcPr>
                </a:tc>
                <a:tc>
                  <a:txBody>
                    <a:bodyPr/>
                    <a:lstStyle/>
                    <a:p>
                      <a:r>
                        <a:rPr sz="1950" b="1">
                          <a:solidFill>
                            <a:srgbClr val="F4B581"/>
                          </a:solidFill>
                          <a:latin typeface="Arial"/>
                          <a:ea typeface="Arial"/>
                          <a:cs typeface="Arial"/>
                        </a:rPr>
                        <a:t>5.00%</a:t>
                      </a:r>
                    </a:p>
                  </a:txBody>
                  <a:tcPr marL="91440" marR="91440" marT="45720" marB="45720">
                    <a:lnR w="9525">
                      <a:solidFill>
                        <a:srgbClr val="674A61"/>
                      </a:solidFill>
                      <a:prstDash val="solid"/>
                    </a:lnR>
                    <a:lnB w="9525">
                      <a:solidFill>
                        <a:srgbClr val="674A61"/>
                      </a:solidFill>
                      <a:prstDash val="solid"/>
                    </a:lnB>
                    <a:solidFill>
                      <a:srgbClr val="231329"/>
                    </a:solidFill>
                  </a:tcPr>
                </a:tc>
              </a:tr>
              <a:tr h="519113">
                <a:tc>
                  <a:txBody>
                    <a:bodyPr/>
                    <a:lstStyle/>
                    <a:p>
                      <a:r>
                        <a:rPr sz="1950" b="0">
                          <a:solidFill>
                            <a:srgbClr val="F3EFDF"/>
                          </a:solidFill>
                          <a:latin typeface="Arial"/>
                          <a:ea typeface="Arial"/>
                          <a:cs typeface="Arial"/>
                        </a:rPr>
                        <a:t>Platinum €200,000</a:t>
                      </a:r>
                    </a:p>
                  </a:txBody>
                  <a:tcPr marL="91440" marR="91440" marT="45720" marB="45720">
                    <a:lnL w="9525">
                      <a:solidFill>
                        <a:srgbClr val="674A61"/>
                      </a:solidFill>
                      <a:prstDash val="solid"/>
                    </a:lnL>
                    <a:lnR w="9525">
                      <a:solidFill>
                        <a:srgbClr val="674A61"/>
                      </a:solidFill>
                      <a:prstDash val="solid"/>
                    </a:lnR>
                    <a:lnB w="9525">
                      <a:solidFill>
                        <a:srgbClr val="674A61"/>
                      </a:solidFill>
                      <a:prstDash val="solid"/>
                    </a:lnB>
                    <a:solidFill>
                      <a:srgbClr val="231329"/>
                    </a:solidFill>
                  </a:tcPr>
                </a:tc>
                <a:tc>
                  <a:txBody>
                    <a:bodyPr/>
                    <a:lstStyle/>
                    <a:p>
                      <a:r>
                        <a:rPr sz="1950" b="0">
                          <a:solidFill>
                            <a:srgbClr val="F3EFDF"/>
                          </a:solidFill>
                          <a:latin typeface="Arial"/>
                          <a:ea typeface="Arial"/>
                          <a:cs typeface="Arial"/>
                        </a:rPr>
                        <a:t>€100,000</a:t>
                      </a:r>
                    </a:p>
                  </a:txBody>
                  <a:tcPr marL="91440" marR="91440" marT="45720" marB="45720">
                    <a:lnR w="9525">
                      <a:solidFill>
                        <a:srgbClr val="674A61"/>
                      </a:solidFill>
                      <a:prstDash val="solid"/>
                    </a:lnR>
                    <a:lnB w="9525">
                      <a:solidFill>
                        <a:srgbClr val="674A61"/>
                      </a:solidFill>
                      <a:prstDash val="solid"/>
                    </a:lnB>
                    <a:solidFill>
                      <a:srgbClr val="231329"/>
                    </a:solidFill>
                  </a:tcPr>
                </a:tc>
                <a:tc>
                  <a:txBody>
                    <a:bodyPr/>
                    <a:lstStyle/>
                    <a:p>
                      <a:r>
                        <a:rPr sz="1950" b="0">
                          <a:solidFill>
                            <a:srgbClr val="F3EFDF"/>
                          </a:solidFill>
                          <a:latin typeface="Arial"/>
                          <a:ea typeface="Arial"/>
                          <a:cs typeface="Arial"/>
                        </a:rPr>
                        <a:t>1,466</a:t>
                      </a:r>
                    </a:p>
                  </a:txBody>
                  <a:tcPr marL="91440" marR="91440" marT="45720" marB="45720">
                    <a:lnR w="9525">
                      <a:solidFill>
                        <a:srgbClr val="674A61"/>
                      </a:solidFill>
                      <a:prstDash val="solid"/>
                    </a:lnR>
                    <a:lnB w="9525">
                      <a:solidFill>
                        <a:srgbClr val="674A61"/>
                      </a:solidFill>
                      <a:prstDash val="solid"/>
                    </a:lnB>
                    <a:solidFill>
                      <a:srgbClr val="231329"/>
                    </a:solidFill>
                  </a:tcPr>
                </a:tc>
                <a:tc>
                  <a:txBody>
                    <a:bodyPr/>
                    <a:lstStyle/>
                    <a:p>
                      <a:r>
                        <a:rPr sz="1950" b="1">
                          <a:solidFill>
                            <a:srgbClr val="F4B581"/>
                          </a:solidFill>
                          <a:latin typeface="Arial"/>
                          <a:ea typeface="Arial"/>
                          <a:cs typeface="Arial"/>
                        </a:rPr>
                        <a:t>10.00%</a:t>
                      </a:r>
                    </a:p>
                  </a:txBody>
                  <a:tcPr marL="91440" marR="91440" marT="45720" marB="45720">
                    <a:lnR w="9525">
                      <a:solidFill>
                        <a:srgbClr val="674A61"/>
                      </a:solidFill>
                      <a:prstDash val="solid"/>
                    </a:lnR>
                    <a:lnB w="9525">
                      <a:solidFill>
                        <a:srgbClr val="674A61"/>
                      </a:solidFill>
                      <a:prstDash val="solid"/>
                    </a:lnB>
                    <a:solidFill>
                      <a:srgbClr val="231329"/>
                    </a:solidFill>
                  </a:tcPr>
                </a:tc>
              </a:tr>
            </a:tbl>
          </a:graphicData>
        </a:graphic>
      </p:graphicFrame>
      <p:sp>
        <p:nvSpPr>
          <p:cNvPr id="7" name="">
            <a:extLst xmlns:a="http://schemas.openxmlformats.org/drawingml/2006/main">
              <a:ext uri="{FF2B5EF4-FFF2-40B4-BE49-F238E27FC236}">
                <a16:creationId xmlns:a16="http://schemas.microsoft.com/office/drawing/2014/main" id="{4B5FCCE9-A6DF-472E-A74B-27FC405CF020}"/>
              </a:ext>
            </a:extLst>
          </p:cNvPr>
          <p:cNvSpPr>
            <a:spLocks xmlns:a="http://schemas.openxmlformats.org/drawingml/2006/main" noGrp="1"/>
          </p:cNvSpPr>
          <p:nvPr/>
        </p:nvSpPr>
        <p:spPr>
          <a:xfrm xmlns:a="http://schemas.openxmlformats.org/drawingml/2006/main">
            <a:off x="571500" y="5438775"/>
            <a:ext cx="11049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250" b="0">
                <a:solidFill>
                  <a:srgbClr val="DCFF00"/>
                </a:solidFill>
                <a:latin typeface="Impact"/>
                <a:ea typeface="Impact"/>
                <a:cs typeface="Impact"/>
              </a:defRPr>
            </a:defPPr>
          </a:lstStyle>
          <a:p xmlns:a="http://schemas.openxmlformats.org/drawingml/2006/main">
            <a:pPr>
              <a:defRPr sz="2250" b="0">
                <a:solidFill>
                  <a:srgbClr val="DCFF00"/>
                </a:solidFill>
                <a:latin typeface="Impact"/>
                <a:ea typeface="Impact"/>
                <a:cs typeface="Impact"/>
              </a:defRPr>
            </a:pPr>
            <a:r>
              <a:rPr sz="2250" b="0">
                <a:solidFill>
                  <a:srgbClr val="DCFF00"/>
                </a:solidFill>
                <a:latin typeface="Impact"/>
                <a:ea typeface="Impact"/>
                <a:cs typeface="Impact"/>
              </a:rPr>
              <a:t>$950k pre-money + $150k equity = $1.1m post-money</a:t>
            </a:r>
          </a:p>
        </p:txBody>
      </p:sp>
      <p:sp>
        <p:nvSpPr>
          <p:cNvPr id="8" name="">
            <a:extLst xmlns:a="http://schemas.openxmlformats.org/drawingml/2006/main">
              <a:ext uri="{FF2B5EF4-FFF2-40B4-BE49-F238E27FC236}">
                <a16:creationId xmlns:a16="http://schemas.microsoft.com/office/drawing/2014/main" id="{DF04BABE-23E0-44BB-9504-1E5A6BBBBA58}"/>
              </a:ext>
            </a:extLst>
          </p:cNvPr>
          <p:cNvSpPr>
            <a:spLocks xmlns:a="http://schemas.openxmlformats.org/drawingml/2006/main" noGrp="1"/>
          </p:cNvSpPr>
          <p:nvPr/>
        </p:nvSpPr>
        <p:spPr>
          <a:xfrm xmlns:a="http://schemas.openxmlformats.org/drawingml/2006/main">
            <a:off x="552450" y="5953125"/>
            <a:ext cx="10287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200" b="0">
                <a:solidFill>
                  <a:srgbClr val="F3EFDF"/>
                </a:solidFill>
                <a:latin typeface="Arial"/>
                <a:ea typeface="Arial"/>
                <a:cs typeface="Arial"/>
              </a:defRPr>
            </a:defPPr>
          </a:lstStyle>
          <a:p xmlns:a="http://schemas.openxmlformats.org/drawingml/2006/main">
            <a:pPr>
              <a:defRPr sz="1200" b="0">
                <a:solidFill>
                  <a:srgbClr val="F3EFDF"/>
                </a:solidFill>
                <a:latin typeface="Arial"/>
                <a:ea typeface="Arial"/>
                <a:cs typeface="Arial"/>
              </a:defRPr>
            </a:pPr>
            <a:r>
              <a:rPr sz="1200" b="0">
                <a:solidFill>
                  <a:srgbClr val="F3EFDF"/>
                </a:solidFill>
                <a:latin typeface="Arial"/>
                <a:ea typeface="Arial"/>
                <a:cs typeface="Arial"/>
              </a:rPr>
              <a:t>Proposed terms, at full equity round. Assumed EUR/USD 1.10. Round caps: 2,000 angel NFTs and $150k equity. Whole NFTs only; unused budget is not charged.</a:t>
            </a:r>
          </a:p>
        </p:txBody>
      </p:sp>
    </p:spTree>
    <p:extLst>
      <p:ext uri="{BB962C8B-B14F-4D97-AF65-F5344CB8AC3E}">
        <p14:creationId xmlns:p14="http://schemas.microsoft.com/office/powerpoint/2010/main" val="136295996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2026-10-15T20:45:28.4720000Z</dcterms:created>
  <dcterms:modified xsi:type="dcterms:W3CDTF">2026-10-15T20:45:28.4720000Z</dcterms:modified>
</coreProperties>
</file>